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75" r:id="rId4"/>
    <p:sldId id="260" r:id="rId5"/>
    <p:sldId id="261" r:id="rId6"/>
    <p:sldId id="262" r:id="rId7"/>
    <p:sldId id="285" r:id="rId8"/>
    <p:sldId id="286" r:id="rId9"/>
    <p:sldId id="287" r:id="rId10"/>
    <p:sldId id="289" r:id="rId11"/>
    <p:sldId id="288" r:id="rId12"/>
    <p:sldId id="263" r:id="rId13"/>
    <p:sldId id="283" r:id="rId14"/>
    <p:sldId id="284" r:id="rId15"/>
    <p:sldId id="290" r:id="rId16"/>
    <p:sldId id="265" r:id="rId17"/>
    <p:sldId id="276" r:id="rId18"/>
    <p:sldId id="277" r:id="rId19"/>
    <p:sldId id="278" r:id="rId20"/>
    <p:sldId id="266" r:id="rId21"/>
    <p:sldId id="282" r:id="rId22"/>
    <p:sldId id="267" r:id="rId23"/>
    <p:sldId id="268" r:id="rId24"/>
    <p:sldId id="279" r:id="rId25"/>
    <p:sldId id="280" r:id="rId26"/>
    <p:sldId id="281" r:id="rId27"/>
    <p:sldId id="269" r:id="rId28"/>
    <p:sldId id="270" r:id="rId29"/>
    <p:sldId id="271" r:id="rId30"/>
    <p:sldId id="272" r:id="rId31"/>
    <p:sldId id="273" r:id="rId32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ADBC6-D091-4880-926D-F9650E6E1DEB}" v="65" dt="2023-08-04T08:54:49.26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706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BAE38-5802-4E76-82A7-A61FC5245329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1FC2A-04DE-4256-A403-7256B82879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22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1FC2A-04DE-4256-A403-7256B82879A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8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1FC2A-04DE-4256-A403-7256B82879A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03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557" y="373684"/>
            <a:ext cx="8304885" cy="520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3328" y="1562556"/>
            <a:ext cx="7997342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usbrew.com/insights/social-media-holiday-calenda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tatusbrew.com/insights/social-media-holiday-calenda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p/CuHOZK1oyi3/?igshid=MzRlODBiNWFlZA==" TargetMode="External"/><Relationship Id="rId5" Type="http://schemas.openxmlformats.org/officeDocument/2006/relationships/hyperlink" Target="https://www.instagram.com/p/CuGXeHPIByt/?igshid=MzRlODBiNWFlZA==" TargetMode="Externa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global.com/" TargetMode="External"/><Relationship Id="rId2" Type="http://schemas.openxmlformats.org/officeDocument/2006/relationships/hyperlink" Target="https://www.exideindustrie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lajielectricalandelectronic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6701" y="1943643"/>
            <a:ext cx="5855970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3239" marR="5080" indent="-1780539">
              <a:lnSpc>
                <a:spcPct val="115199"/>
              </a:lnSpc>
              <a:spcBef>
                <a:spcPts val="100"/>
              </a:spcBef>
            </a:pPr>
            <a:r>
              <a:rPr sz="2900" spc="-5" dirty="0"/>
              <a:t>Comprehensive</a:t>
            </a:r>
            <a:r>
              <a:rPr sz="2900" spc="10" dirty="0"/>
              <a:t> </a:t>
            </a:r>
            <a:r>
              <a:rPr sz="2900" dirty="0"/>
              <a:t>Digital</a:t>
            </a:r>
            <a:r>
              <a:rPr sz="2900" spc="-30" dirty="0"/>
              <a:t> </a:t>
            </a:r>
            <a:r>
              <a:rPr sz="2900" spc="-5" dirty="0"/>
              <a:t>Marketing </a:t>
            </a:r>
            <a:r>
              <a:rPr sz="2900" spc="-790" dirty="0"/>
              <a:t> </a:t>
            </a:r>
            <a:r>
              <a:rPr sz="2900" dirty="0"/>
              <a:t>Project</a:t>
            </a:r>
            <a:r>
              <a:rPr sz="2900" spc="-30" dirty="0"/>
              <a:t> </a:t>
            </a:r>
            <a:r>
              <a:rPr sz="2900" dirty="0"/>
              <a:t>Work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955731-E2BC-B23E-F388-E56D8061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02650"/>
              </p:ext>
            </p:extLst>
          </p:nvPr>
        </p:nvGraphicFramePr>
        <p:xfrm>
          <a:off x="304799" y="441325"/>
          <a:ext cx="7848601" cy="731520"/>
        </p:xfrm>
        <a:graphic>
          <a:graphicData uri="http://schemas.openxmlformats.org/drawingml/2006/table">
            <a:tbl>
              <a:tblPr/>
              <a:tblGrid>
                <a:gridCol w="3567546">
                  <a:extLst>
                    <a:ext uri="{9D8B030D-6E8A-4147-A177-3AD203B41FA5}">
                      <a16:colId xmlns:a16="http://schemas.microsoft.com/office/drawing/2014/main" val="209717758"/>
                    </a:ext>
                  </a:extLst>
                </a:gridCol>
                <a:gridCol w="2582224">
                  <a:extLst>
                    <a:ext uri="{9D8B030D-6E8A-4147-A177-3AD203B41FA5}">
                      <a16:colId xmlns:a16="http://schemas.microsoft.com/office/drawing/2014/main" val="2817743554"/>
                    </a:ext>
                  </a:extLst>
                </a:gridCol>
                <a:gridCol w="1698831">
                  <a:extLst>
                    <a:ext uri="{9D8B030D-6E8A-4147-A177-3AD203B41FA5}">
                      <a16:colId xmlns:a16="http://schemas.microsoft.com/office/drawing/2014/main" val="3209696826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water purifier for home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33805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water dispenser for home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16615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water coolers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68006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447021-FA55-9FEF-4DFF-1AF734DBF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08958"/>
              </p:ext>
            </p:extLst>
          </p:nvPr>
        </p:nvGraphicFramePr>
        <p:xfrm>
          <a:off x="304799" y="2955925"/>
          <a:ext cx="8001001" cy="731520"/>
        </p:xfrm>
        <a:graphic>
          <a:graphicData uri="http://schemas.openxmlformats.org/drawingml/2006/table">
            <a:tbl>
              <a:tblPr/>
              <a:tblGrid>
                <a:gridCol w="3636820">
                  <a:extLst>
                    <a:ext uri="{9D8B030D-6E8A-4147-A177-3AD203B41FA5}">
                      <a16:colId xmlns:a16="http://schemas.microsoft.com/office/drawing/2014/main" val="1092341735"/>
                    </a:ext>
                  </a:extLst>
                </a:gridCol>
                <a:gridCol w="2632363">
                  <a:extLst>
                    <a:ext uri="{9D8B030D-6E8A-4147-A177-3AD203B41FA5}">
                      <a16:colId xmlns:a16="http://schemas.microsoft.com/office/drawing/2014/main" val="432821029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4122900842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electric appliances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Low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31465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electric fan heater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94644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electric air conditioner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9911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83F5122-920A-1B4D-0B8F-20F2694BC252}"/>
              </a:ext>
            </a:extLst>
          </p:cNvPr>
          <p:cNvSpPr txBox="1"/>
          <p:nvPr/>
        </p:nvSpPr>
        <p:spPr>
          <a:xfrm>
            <a:off x="252045" y="15777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keywords : Water Purifier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D4B21-EB59-5E7E-0A6C-9D4E08DC0812}"/>
              </a:ext>
            </a:extLst>
          </p:cNvPr>
          <p:cNvSpPr txBox="1"/>
          <p:nvPr/>
        </p:nvSpPr>
        <p:spPr>
          <a:xfrm>
            <a:off x="252045" y="1172845"/>
            <a:ext cx="7901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Meta title </a:t>
            </a:r>
          </a:p>
          <a:p>
            <a:r>
              <a:rPr lang="en-US" sz="1400" dirty="0"/>
              <a:t>Havells brands is always special in making purifiers                                                                                                  48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FAB8F-B7A9-642C-B55D-BF770227DD7E}"/>
              </a:ext>
            </a:extLst>
          </p:cNvPr>
          <p:cNvSpPr txBox="1"/>
          <p:nvPr/>
        </p:nvSpPr>
        <p:spPr>
          <a:xfrm>
            <a:off x="252045" y="1738805"/>
            <a:ext cx="8129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Meta description </a:t>
            </a:r>
          </a:p>
          <a:p>
            <a:r>
              <a:rPr lang="en-US" sz="1400" dirty="0"/>
              <a:t>Havells  is always a brand mark for making water  purifier and protect  the people.                                          72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8E8AC-D8C8-2DD3-B00B-35B7DBC9D5EA}"/>
              </a:ext>
            </a:extLst>
          </p:cNvPr>
          <p:cNvSpPr txBox="1"/>
          <p:nvPr/>
        </p:nvSpPr>
        <p:spPr>
          <a:xfrm>
            <a:off x="304799" y="2598265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keywords : Electric Appliance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C7565-7A52-0BF4-9D82-2901503E81B5}"/>
              </a:ext>
            </a:extLst>
          </p:cNvPr>
          <p:cNvSpPr txBox="1"/>
          <p:nvPr/>
        </p:nvSpPr>
        <p:spPr>
          <a:xfrm>
            <a:off x="316522" y="3872111"/>
            <a:ext cx="8001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Meta title  </a:t>
            </a:r>
          </a:p>
          <a:p>
            <a:r>
              <a:rPr lang="en-US" sz="1400" dirty="0"/>
              <a:t>Havells is the always making the new electrical appliance                                                                                        70</a:t>
            </a:r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09D11-C00A-D26F-8B0D-17A12F427DA2}"/>
              </a:ext>
            </a:extLst>
          </p:cNvPr>
          <p:cNvSpPr txBox="1"/>
          <p:nvPr/>
        </p:nvSpPr>
        <p:spPr>
          <a:xfrm>
            <a:off x="304800" y="4290794"/>
            <a:ext cx="8129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Meta Description </a:t>
            </a:r>
          </a:p>
          <a:p>
            <a:r>
              <a:rPr lang="en-US" sz="1400" dirty="0"/>
              <a:t>Havells is the always making a best electrical and products it is very reasonable cost                                       71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7207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AA62C2-486C-A341-7DFF-9218C8208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645247"/>
              </p:ext>
            </p:extLst>
          </p:nvPr>
        </p:nvGraphicFramePr>
        <p:xfrm>
          <a:off x="304800" y="517525"/>
          <a:ext cx="7239001" cy="731520"/>
        </p:xfrm>
        <a:graphic>
          <a:graphicData uri="http://schemas.openxmlformats.org/drawingml/2006/table">
            <a:tbl>
              <a:tblPr/>
              <a:tblGrid>
                <a:gridCol w="3290455">
                  <a:extLst>
                    <a:ext uri="{9D8B030D-6E8A-4147-A177-3AD203B41FA5}">
                      <a16:colId xmlns:a16="http://schemas.microsoft.com/office/drawing/2014/main" val="1053141798"/>
                    </a:ext>
                  </a:extLst>
                </a:gridCol>
                <a:gridCol w="2381663">
                  <a:extLst>
                    <a:ext uri="{9D8B030D-6E8A-4147-A177-3AD203B41FA5}">
                      <a16:colId xmlns:a16="http://schemas.microsoft.com/office/drawing/2014/main" val="225794791"/>
                    </a:ext>
                  </a:extLst>
                </a:gridCol>
                <a:gridCol w="1566883">
                  <a:extLst>
                    <a:ext uri="{9D8B030D-6E8A-4147-A177-3AD203B41FA5}">
                      <a16:colId xmlns:a16="http://schemas.microsoft.com/office/drawing/2014/main" val="976261164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house appliances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Low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66629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home ice machine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263526"/>
                  </a:ext>
                </a:extLst>
              </a:tr>
              <a:tr h="838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fruit juicer machine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282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6204C6-04AC-5E5D-9D92-F06782A7973E}"/>
              </a:ext>
            </a:extLst>
          </p:cNvPr>
          <p:cNvSpPr txBox="1"/>
          <p:nvPr/>
        </p:nvSpPr>
        <p:spPr>
          <a:xfrm>
            <a:off x="228600" y="136525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keywords :House Appliances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28CEF-CB23-F820-18AF-D5E481CE172E}"/>
              </a:ext>
            </a:extLst>
          </p:cNvPr>
          <p:cNvSpPr txBox="1"/>
          <p:nvPr/>
        </p:nvSpPr>
        <p:spPr>
          <a:xfrm>
            <a:off x="228600" y="1260713"/>
            <a:ext cx="7315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Meta title</a:t>
            </a:r>
          </a:p>
          <a:p>
            <a:r>
              <a:rPr lang="en-US" sz="1400" dirty="0"/>
              <a:t> Try house appliances feel awesome than before to maintain a healthy life                                         60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D80A4-C684-6360-D948-7A6B72858EEB}"/>
              </a:ext>
            </a:extLst>
          </p:cNvPr>
          <p:cNvSpPr txBox="1"/>
          <p:nvPr/>
        </p:nvSpPr>
        <p:spPr>
          <a:xfrm>
            <a:off x="304799" y="1812925"/>
            <a:ext cx="72390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Meta Description</a:t>
            </a:r>
          </a:p>
          <a:p>
            <a:r>
              <a:rPr lang="en-US" sz="1400" dirty="0"/>
              <a:t> buy home appliances and to try this type of product and can make easy  to the prepare the juices and home </a:t>
            </a:r>
            <a:r>
              <a:rPr lang="en-US" sz="1400"/>
              <a:t>food items                                                                                                                                    </a:t>
            </a:r>
            <a:r>
              <a:rPr lang="en-US" sz="1400" dirty="0"/>
              <a:t>122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5500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3572" y="1060780"/>
            <a:ext cx="481647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/>
              <a:t>Part</a:t>
            </a:r>
            <a:r>
              <a:rPr sz="1700" spc="10" dirty="0"/>
              <a:t> </a:t>
            </a:r>
            <a:r>
              <a:rPr sz="1700" spc="-5" dirty="0"/>
              <a:t>3:</a:t>
            </a:r>
            <a:r>
              <a:rPr sz="1700" spc="10" dirty="0"/>
              <a:t> </a:t>
            </a:r>
            <a:r>
              <a:rPr sz="1700" spc="-10" dirty="0"/>
              <a:t>Content</a:t>
            </a:r>
            <a:r>
              <a:rPr sz="1700" spc="10" dirty="0"/>
              <a:t> </a:t>
            </a:r>
            <a:r>
              <a:rPr sz="1700" spc="-10" dirty="0"/>
              <a:t>Ideas</a:t>
            </a:r>
            <a:r>
              <a:rPr sz="1700" spc="15" dirty="0"/>
              <a:t> </a:t>
            </a:r>
            <a:r>
              <a:rPr sz="1700" spc="-10" dirty="0"/>
              <a:t>and</a:t>
            </a:r>
            <a:r>
              <a:rPr sz="1700" spc="15" dirty="0"/>
              <a:t> </a:t>
            </a:r>
            <a:r>
              <a:rPr sz="1700" spc="-5" dirty="0"/>
              <a:t>Marketing</a:t>
            </a:r>
            <a:r>
              <a:rPr sz="1700" spc="15" dirty="0"/>
              <a:t> </a:t>
            </a:r>
            <a:r>
              <a:rPr sz="1700" spc="-5" dirty="0"/>
              <a:t>Strategies</a:t>
            </a:r>
            <a:endParaRPr sz="17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775" marR="5080" indent="-317500">
              <a:lnSpc>
                <a:spcPct val="100000"/>
              </a:lnSpc>
              <a:spcBef>
                <a:spcPts val="95"/>
              </a:spcBef>
              <a:buFont typeface="Microsoft Sans Serif"/>
              <a:buChar char="●"/>
              <a:tabLst>
                <a:tab pos="358775" algn="l"/>
                <a:tab pos="359410" algn="l"/>
              </a:tabLst>
            </a:pPr>
            <a:r>
              <a:rPr b="1" spc="-15" dirty="0">
                <a:latin typeface="Arial"/>
                <a:cs typeface="Arial"/>
              </a:rPr>
              <a:t>Content</a:t>
            </a:r>
            <a:r>
              <a:rPr b="1" spc="35" dirty="0">
                <a:latin typeface="Arial"/>
                <a:cs typeface="Arial"/>
              </a:rPr>
              <a:t> </a:t>
            </a:r>
            <a:r>
              <a:rPr b="1" spc="-15" dirty="0">
                <a:latin typeface="Arial"/>
                <a:cs typeface="Arial"/>
              </a:rPr>
              <a:t>Idea</a:t>
            </a:r>
            <a:r>
              <a:rPr b="1" spc="35" dirty="0">
                <a:latin typeface="Arial"/>
                <a:cs typeface="Arial"/>
              </a:rPr>
              <a:t> </a:t>
            </a:r>
            <a:r>
              <a:rPr b="1" spc="-15" dirty="0">
                <a:latin typeface="Arial"/>
                <a:cs typeface="Arial"/>
              </a:rPr>
              <a:t>Generation</a:t>
            </a:r>
            <a:r>
              <a:rPr b="1" spc="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&amp;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15" dirty="0">
                <a:latin typeface="Arial"/>
                <a:cs typeface="Arial"/>
              </a:rPr>
              <a:t>Strategy:</a:t>
            </a:r>
            <a:r>
              <a:rPr b="1" spc="105" dirty="0">
                <a:latin typeface="Arial"/>
                <a:cs typeface="Arial"/>
              </a:rPr>
              <a:t> </a:t>
            </a:r>
            <a:r>
              <a:rPr spc="-10" dirty="0"/>
              <a:t>Create</a:t>
            </a:r>
            <a:r>
              <a:rPr spc="55" dirty="0"/>
              <a:t> </a:t>
            </a:r>
            <a:r>
              <a:rPr spc="-5" dirty="0"/>
              <a:t>a</a:t>
            </a:r>
            <a:r>
              <a:rPr spc="15" dirty="0"/>
              <a:t> </a:t>
            </a:r>
            <a:r>
              <a:rPr spc="-10" dirty="0"/>
              <a:t>content</a:t>
            </a:r>
            <a:r>
              <a:rPr spc="55" dirty="0"/>
              <a:t> </a:t>
            </a:r>
            <a:r>
              <a:rPr spc="-10" dirty="0"/>
              <a:t>calendar</a:t>
            </a:r>
            <a:r>
              <a:rPr spc="55" dirty="0"/>
              <a:t> </a:t>
            </a:r>
            <a:r>
              <a:rPr spc="-10" dirty="0"/>
              <a:t>for</a:t>
            </a:r>
            <a:r>
              <a:rPr spc="35" dirty="0"/>
              <a:t> </a:t>
            </a:r>
            <a:r>
              <a:rPr spc="-10" dirty="0"/>
              <a:t>the</a:t>
            </a:r>
            <a:r>
              <a:rPr spc="30" dirty="0"/>
              <a:t> </a:t>
            </a:r>
            <a:r>
              <a:rPr spc="-10" dirty="0"/>
              <a:t>remaining</a:t>
            </a:r>
            <a:r>
              <a:rPr spc="30" dirty="0"/>
              <a:t> </a:t>
            </a:r>
            <a:r>
              <a:rPr spc="-5" dirty="0"/>
              <a:t>month</a:t>
            </a:r>
            <a:r>
              <a:rPr spc="30" dirty="0"/>
              <a:t> </a:t>
            </a:r>
            <a:r>
              <a:rPr spc="-10" dirty="0"/>
              <a:t>of</a:t>
            </a:r>
            <a:r>
              <a:rPr spc="10" dirty="0"/>
              <a:t> </a:t>
            </a:r>
            <a:r>
              <a:rPr spc="-5" dirty="0"/>
              <a:t>July </a:t>
            </a:r>
            <a:r>
              <a:rPr spc="-355" dirty="0"/>
              <a:t> </a:t>
            </a:r>
            <a:r>
              <a:rPr spc="-10" dirty="0"/>
              <a:t>by</a:t>
            </a:r>
            <a:r>
              <a:rPr spc="40" dirty="0"/>
              <a:t> </a:t>
            </a:r>
            <a:r>
              <a:rPr spc="-10" dirty="0"/>
              <a:t>brainstorming</a:t>
            </a:r>
            <a:r>
              <a:rPr spc="55" dirty="0"/>
              <a:t> </a:t>
            </a:r>
            <a:r>
              <a:rPr spc="-10" dirty="0"/>
              <a:t>content</a:t>
            </a:r>
            <a:r>
              <a:rPr spc="65" dirty="0"/>
              <a:t> </a:t>
            </a:r>
            <a:r>
              <a:rPr spc="-10" dirty="0"/>
              <a:t>themes,</a:t>
            </a:r>
            <a:r>
              <a:rPr spc="40" dirty="0"/>
              <a:t> </a:t>
            </a:r>
            <a:r>
              <a:rPr spc="-15" dirty="0"/>
              <a:t>exploring</a:t>
            </a:r>
            <a:r>
              <a:rPr spc="85" dirty="0"/>
              <a:t> </a:t>
            </a:r>
            <a:r>
              <a:rPr spc="-10" dirty="0"/>
              <a:t>various</a:t>
            </a:r>
            <a:r>
              <a:rPr spc="40" dirty="0"/>
              <a:t> </a:t>
            </a:r>
            <a:r>
              <a:rPr spc="-10" dirty="0"/>
              <a:t>formats</a:t>
            </a:r>
            <a:r>
              <a:rPr spc="35" dirty="0"/>
              <a:t> </a:t>
            </a:r>
            <a:r>
              <a:rPr spc="-5" dirty="0"/>
              <a:t>like</a:t>
            </a:r>
            <a:r>
              <a:rPr spc="15" dirty="0"/>
              <a:t> </a:t>
            </a:r>
            <a:r>
              <a:rPr spc="-10" dirty="0"/>
              <a:t>blog</a:t>
            </a:r>
            <a:r>
              <a:rPr spc="35" dirty="0"/>
              <a:t> </a:t>
            </a:r>
            <a:r>
              <a:rPr spc="-10" dirty="0"/>
              <a:t>posts,</a:t>
            </a:r>
            <a:r>
              <a:rPr spc="35" dirty="0"/>
              <a:t> </a:t>
            </a:r>
            <a:r>
              <a:rPr spc="-10" dirty="0"/>
              <a:t>videos,</a:t>
            </a:r>
            <a:r>
              <a:rPr spc="65" dirty="0"/>
              <a:t> </a:t>
            </a:r>
            <a:r>
              <a:rPr spc="-15" dirty="0"/>
              <a:t>infographics, </a:t>
            </a:r>
            <a:r>
              <a:rPr spc="-10" dirty="0"/>
              <a:t> podcasts,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30" dirty="0"/>
              <a:t> </a:t>
            </a:r>
            <a:r>
              <a:rPr spc="-10" dirty="0"/>
              <a:t>interactive</a:t>
            </a:r>
            <a:r>
              <a:rPr spc="55" dirty="0"/>
              <a:t> </a:t>
            </a:r>
            <a:r>
              <a:rPr spc="-15" dirty="0"/>
              <a:t>quizzes,</a:t>
            </a:r>
            <a:r>
              <a:rPr spc="105" dirty="0"/>
              <a:t> </a:t>
            </a:r>
            <a:r>
              <a:rPr spc="-15" dirty="0"/>
              <a:t>and</a:t>
            </a:r>
            <a:r>
              <a:rPr spc="30" dirty="0"/>
              <a:t> </a:t>
            </a:r>
            <a:r>
              <a:rPr spc="-15" dirty="0"/>
              <a:t>scheduling</a:t>
            </a:r>
            <a:r>
              <a:rPr spc="55" dirty="0"/>
              <a:t> </a:t>
            </a:r>
            <a:r>
              <a:rPr spc="-15" dirty="0"/>
              <a:t>publication</a:t>
            </a:r>
            <a:r>
              <a:rPr spc="80" dirty="0"/>
              <a:t> </a:t>
            </a:r>
            <a:r>
              <a:rPr spc="-10" dirty="0"/>
              <a:t>dates</a:t>
            </a:r>
            <a:r>
              <a:rPr spc="35" dirty="0"/>
              <a:t> </a:t>
            </a:r>
            <a:r>
              <a:rPr spc="-10" dirty="0"/>
              <a:t>mainly</a:t>
            </a:r>
            <a:r>
              <a:rPr spc="15" dirty="0"/>
              <a:t> </a:t>
            </a:r>
            <a:r>
              <a:rPr spc="-10" dirty="0"/>
              <a:t>on</a:t>
            </a:r>
            <a:r>
              <a:rPr spc="30" dirty="0"/>
              <a:t> </a:t>
            </a:r>
            <a:r>
              <a:rPr spc="-15" dirty="0"/>
              <a:t>Facebook</a:t>
            </a:r>
            <a:r>
              <a:rPr spc="55" dirty="0"/>
              <a:t> </a:t>
            </a:r>
            <a:r>
              <a:rPr spc="-10" dirty="0"/>
              <a:t>&amp; </a:t>
            </a:r>
            <a:r>
              <a:rPr spc="-5" dirty="0"/>
              <a:t> </a:t>
            </a:r>
            <a:r>
              <a:rPr spc="-15" dirty="0"/>
              <a:t>Instagram.</a:t>
            </a:r>
          </a:p>
          <a:p>
            <a:pPr marL="29209">
              <a:lnSpc>
                <a:spcPct val="100000"/>
              </a:lnSpc>
              <a:spcBef>
                <a:spcPts val="40"/>
              </a:spcBef>
            </a:pPr>
            <a:endParaRPr sz="1450"/>
          </a:p>
          <a:p>
            <a:pPr marL="358775">
              <a:lnSpc>
                <a:spcPct val="100000"/>
              </a:lnSpc>
            </a:pPr>
            <a:r>
              <a:rPr spc="-10" dirty="0"/>
              <a:t>And</a:t>
            </a:r>
            <a:r>
              <a:rPr spc="25" dirty="0"/>
              <a:t> </a:t>
            </a:r>
            <a:r>
              <a:rPr spc="-10" dirty="0"/>
              <a:t>include</a:t>
            </a:r>
            <a:r>
              <a:rPr spc="25" dirty="0"/>
              <a:t> </a:t>
            </a:r>
            <a:r>
              <a:rPr spc="-10" dirty="0"/>
              <a:t>the</a:t>
            </a:r>
            <a:r>
              <a:rPr spc="30" dirty="0"/>
              <a:t> </a:t>
            </a:r>
            <a:r>
              <a:rPr spc="-15" dirty="0"/>
              <a:t>strategy,</a:t>
            </a:r>
            <a:r>
              <a:rPr spc="100" dirty="0"/>
              <a:t> </a:t>
            </a:r>
            <a:r>
              <a:rPr spc="-10" dirty="0"/>
              <a:t>aim</a:t>
            </a:r>
            <a:r>
              <a:rPr spc="35" dirty="0"/>
              <a:t> </a:t>
            </a:r>
            <a:r>
              <a:rPr spc="-15" dirty="0"/>
              <a:t>and</a:t>
            </a:r>
            <a:r>
              <a:rPr spc="25" dirty="0"/>
              <a:t> </a:t>
            </a:r>
            <a:r>
              <a:rPr spc="-10" dirty="0"/>
              <a:t>the</a:t>
            </a:r>
            <a:r>
              <a:rPr spc="30" dirty="0"/>
              <a:t> </a:t>
            </a:r>
            <a:r>
              <a:rPr spc="-10" dirty="0"/>
              <a:t>idea</a:t>
            </a:r>
            <a:r>
              <a:rPr spc="25" dirty="0"/>
              <a:t> </a:t>
            </a:r>
            <a:r>
              <a:rPr spc="-15" dirty="0"/>
              <a:t>behind</a:t>
            </a:r>
            <a:r>
              <a:rPr spc="50" dirty="0"/>
              <a:t> </a:t>
            </a:r>
            <a:r>
              <a:rPr spc="-10" dirty="0"/>
              <a:t>these</a:t>
            </a:r>
            <a:r>
              <a:rPr spc="30" dirty="0"/>
              <a:t> </a:t>
            </a:r>
            <a:r>
              <a:rPr spc="-10" dirty="0"/>
              <a:t>posts</a:t>
            </a:r>
            <a:r>
              <a:rPr spc="30" dirty="0"/>
              <a:t> </a:t>
            </a:r>
            <a:r>
              <a:rPr spc="-10" dirty="0"/>
              <a:t>and</a:t>
            </a:r>
            <a:r>
              <a:rPr spc="30" dirty="0"/>
              <a:t> </a:t>
            </a:r>
            <a:r>
              <a:rPr spc="-10" dirty="0"/>
              <a:t>story</a:t>
            </a:r>
          </a:p>
          <a:p>
            <a:pPr marL="29209">
              <a:lnSpc>
                <a:spcPct val="100000"/>
              </a:lnSpc>
            </a:pPr>
            <a:endParaRPr sz="1500"/>
          </a:p>
          <a:p>
            <a:pPr marL="29209">
              <a:lnSpc>
                <a:spcPct val="100000"/>
              </a:lnSpc>
              <a:spcBef>
                <a:spcPts val="25"/>
              </a:spcBef>
            </a:pPr>
            <a:endParaRPr sz="1450"/>
          </a:p>
          <a:p>
            <a:pPr marL="815975">
              <a:lnSpc>
                <a:spcPct val="100000"/>
              </a:lnSpc>
            </a:pP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Content</a:t>
            </a:r>
            <a:r>
              <a:rPr u="sng" spc="5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 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Calendar</a:t>
            </a:r>
            <a:r>
              <a:rPr u="sng" spc="5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 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Example</a:t>
            </a:r>
            <a:r>
              <a:rPr spc="35" dirty="0">
                <a:solidFill>
                  <a:srgbClr val="0096A7"/>
                </a:solidFill>
                <a:hlinkClick r:id="rId2"/>
              </a:rPr>
              <a:t> </a:t>
            </a:r>
            <a:r>
              <a:rPr spc="-5" dirty="0"/>
              <a:t>(Try</a:t>
            </a:r>
            <a:r>
              <a:rPr spc="15" dirty="0"/>
              <a:t> </a:t>
            </a:r>
            <a:r>
              <a:rPr spc="-10" dirty="0"/>
              <a:t>creating</a:t>
            </a:r>
            <a:r>
              <a:rPr spc="55" dirty="0"/>
              <a:t> </a:t>
            </a:r>
            <a:r>
              <a:rPr spc="-5" dirty="0"/>
              <a:t>a</a:t>
            </a:r>
            <a:r>
              <a:rPr spc="10" dirty="0"/>
              <a:t> </a:t>
            </a:r>
            <a:r>
              <a:rPr spc="-15" dirty="0"/>
              <a:t>table</a:t>
            </a:r>
            <a:r>
              <a:rPr spc="35" dirty="0"/>
              <a:t> </a:t>
            </a:r>
            <a:r>
              <a:rPr spc="-10" dirty="0"/>
              <a:t>for</a:t>
            </a:r>
            <a:r>
              <a:rPr spc="30" dirty="0"/>
              <a:t> </a:t>
            </a:r>
            <a:r>
              <a:rPr spc="-10" dirty="0"/>
              <a:t>the</a:t>
            </a:r>
            <a:r>
              <a:rPr spc="25" dirty="0"/>
              <a:t> </a:t>
            </a:r>
            <a:r>
              <a:rPr spc="-10" dirty="0"/>
              <a:t>month</a:t>
            </a:r>
            <a:r>
              <a:rPr spc="25" dirty="0"/>
              <a:t> </a:t>
            </a:r>
            <a:r>
              <a:rPr spc="-10" dirty="0"/>
              <a:t>of</a:t>
            </a:r>
            <a:r>
              <a:rPr spc="10" dirty="0"/>
              <a:t> </a:t>
            </a:r>
            <a:r>
              <a:rPr spc="-20" dirty="0"/>
              <a:t>July)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1" y="60325"/>
            <a:ext cx="4800600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/>
              <a:t>Part</a:t>
            </a:r>
            <a:r>
              <a:rPr sz="1700" spc="10" dirty="0"/>
              <a:t> </a:t>
            </a:r>
            <a:r>
              <a:rPr sz="1700" spc="-5" dirty="0"/>
              <a:t>3:</a:t>
            </a:r>
            <a:r>
              <a:rPr sz="1700" spc="10" dirty="0"/>
              <a:t> </a:t>
            </a:r>
            <a:r>
              <a:rPr sz="1700" spc="-10" dirty="0"/>
              <a:t>Content</a:t>
            </a:r>
            <a:r>
              <a:rPr sz="1700" spc="10" dirty="0"/>
              <a:t> </a:t>
            </a:r>
            <a:r>
              <a:rPr sz="1700" spc="-10" dirty="0"/>
              <a:t>Ideas</a:t>
            </a:r>
            <a:r>
              <a:rPr sz="1700" spc="15" dirty="0"/>
              <a:t> </a:t>
            </a:r>
            <a:r>
              <a:rPr sz="1700" spc="-10" dirty="0"/>
              <a:t>and</a:t>
            </a:r>
            <a:r>
              <a:rPr sz="1700" spc="15" dirty="0"/>
              <a:t> </a:t>
            </a:r>
            <a:r>
              <a:rPr sz="1700" spc="-5" dirty="0"/>
              <a:t>Marketing</a:t>
            </a:r>
            <a:r>
              <a:rPr sz="1700" spc="15" dirty="0"/>
              <a:t> </a:t>
            </a:r>
            <a:r>
              <a:rPr sz="1700" spc="-5" dirty="0"/>
              <a:t>Strategies</a:t>
            </a:r>
            <a:endParaRPr sz="17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8474" y="1014337"/>
            <a:ext cx="5006926" cy="28559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775" marR="5080" indent="-317500">
              <a:lnSpc>
                <a:spcPct val="100000"/>
              </a:lnSpc>
              <a:spcBef>
                <a:spcPts val="95"/>
              </a:spcBef>
              <a:buFont typeface="Microsoft Sans Serif"/>
              <a:buChar char="●"/>
              <a:tabLst>
                <a:tab pos="358775" algn="l"/>
                <a:tab pos="359410" algn="l"/>
              </a:tabLst>
            </a:pPr>
            <a:r>
              <a:rPr b="1" spc="-15" dirty="0">
                <a:latin typeface="Arial"/>
                <a:cs typeface="Arial"/>
              </a:rPr>
              <a:t>Content</a:t>
            </a:r>
            <a:r>
              <a:rPr b="1" spc="35" dirty="0">
                <a:latin typeface="Arial"/>
                <a:cs typeface="Arial"/>
              </a:rPr>
              <a:t> </a:t>
            </a:r>
            <a:r>
              <a:rPr b="1" spc="-15" dirty="0">
                <a:latin typeface="Arial"/>
                <a:cs typeface="Arial"/>
              </a:rPr>
              <a:t>Idea</a:t>
            </a:r>
            <a:r>
              <a:rPr b="1" spc="35" dirty="0">
                <a:latin typeface="Arial"/>
                <a:cs typeface="Arial"/>
              </a:rPr>
              <a:t> </a:t>
            </a:r>
            <a:r>
              <a:rPr b="1" spc="-15" dirty="0">
                <a:latin typeface="Arial"/>
                <a:cs typeface="Arial"/>
              </a:rPr>
              <a:t>Generation</a:t>
            </a:r>
            <a:r>
              <a:rPr b="1" spc="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&amp;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15" dirty="0">
                <a:latin typeface="Arial"/>
                <a:cs typeface="Arial"/>
              </a:rPr>
              <a:t>Strategy:</a:t>
            </a:r>
            <a:r>
              <a:rPr b="1" spc="105" dirty="0">
                <a:latin typeface="Arial"/>
                <a:cs typeface="Arial"/>
              </a:rPr>
              <a:t> </a:t>
            </a:r>
            <a:r>
              <a:rPr spc="-10" dirty="0"/>
              <a:t>Create</a:t>
            </a:r>
            <a:r>
              <a:rPr spc="55" dirty="0"/>
              <a:t> </a:t>
            </a:r>
            <a:r>
              <a:rPr spc="-5" dirty="0"/>
              <a:t>a</a:t>
            </a:r>
            <a:r>
              <a:rPr spc="15" dirty="0"/>
              <a:t> </a:t>
            </a:r>
            <a:r>
              <a:rPr spc="-10" dirty="0"/>
              <a:t>content</a:t>
            </a:r>
            <a:r>
              <a:rPr spc="55" dirty="0"/>
              <a:t> </a:t>
            </a:r>
            <a:r>
              <a:rPr spc="-10" dirty="0"/>
              <a:t>calendar</a:t>
            </a:r>
            <a:r>
              <a:rPr spc="55" dirty="0"/>
              <a:t> </a:t>
            </a:r>
            <a:r>
              <a:rPr spc="-10" dirty="0"/>
              <a:t>for</a:t>
            </a:r>
            <a:r>
              <a:rPr spc="35" dirty="0"/>
              <a:t> </a:t>
            </a:r>
            <a:r>
              <a:rPr spc="-10" dirty="0"/>
              <a:t>the</a:t>
            </a:r>
            <a:r>
              <a:rPr spc="30" dirty="0"/>
              <a:t> </a:t>
            </a:r>
            <a:r>
              <a:rPr spc="-10" dirty="0"/>
              <a:t>remaining</a:t>
            </a:r>
            <a:r>
              <a:rPr spc="30" dirty="0"/>
              <a:t> </a:t>
            </a:r>
            <a:r>
              <a:rPr spc="-5" dirty="0"/>
              <a:t>month</a:t>
            </a:r>
            <a:r>
              <a:rPr spc="30" dirty="0"/>
              <a:t> </a:t>
            </a:r>
            <a:r>
              <a:rPr spc="-10" dirty="0"/>
              <a:t>of</a:t>
            </a:r>
            <a:r>
              <a:rPr spc="10" dirty="0"/>
              <a:t> </a:t>
            </a:r>
            <a:r>
              <a:rPr spc="-5" dirty="0"/>
              <a:t>July </a:t>
            </a:r>
            <a:r>
              <a:rPr spc="-355" dirty="0"/>
              <a:t> </a:t>
            </a:r>
            <a:r>
              <a:rPr spc="-10" dirty="0"/>
              <a:t>by</a:t>
            </a:r>
            <a:r>
              <a:rPr spc="40" dirty="0"/>
              <a:t> </a:t>
            </a:r>
            <a:r>
              <a:rPr spc="-10" dirty="0"/>
              <a:t>brainstorming</a:t>
            </a:r>
            <a:r>
              <a:rPr spc="55" dirty="0"/>
              <a:t> </a:t>
            </a:r>
            <a:r>
              <a:rPr spc="-10" dirty="0"/>
              <a:t>content</a:t>
            </a:r>
            <a:r>
              <a:rPr spc="65" dirty="0"/>
              <a:t> </a:t>
            </a:r>
            <a:r>
              <a:rPr spc="-10" dirty="0"/>
              <a:t>themes,</a:t>
            </a:r>
            <a:r>
              <a:rPr spc="40" dirty="0"/>
              <a:t> </a:t>
            </a:r>
            <a:r>
              <a:rPr spc="-15" dirty="0"/>
              <a:t>exploring</a:t>
            </a:r>
            <a:r>
              <a:rPr spc="85" dirty="0"/>
              <a:t> </a:t>
            </a:r>
            <a:r>
              <a:rPr spc="-10" dirty="0"/>
              <a:t>various</a:t>
            </a:r>
            <a:r>
              <a:rPr spc="40" dirty="0"/>
              <a:t> </a:t>
            </a:r>
            <a:r>
              <a:rPr spc="-10" dirty="0"/>
              <a:t>formats</a:t>
            </a:r>
            <a:r>
              <a:rPr spc="35" dirty="0"/>
              <a:t> </a:t>
            </a:r>
            <a:r>
              <a:rPr spc="-5" dirty="0"/>
              <a:t>like</a:t>
            </a:r>
            <a:r>
              <a:rPr spc="15" dirty="0"/>
              <a:t> </a:t>
            </a:r>
            <a:r>
              <a:rPr spc="-10" dirty="0"/>
              <a:t>blog</a:t>
            </a:r>
            <a:r>
              <a:rPr spc="35" dirty="0"/>
              <a:t> </a:t>
            </a:r>
            <a:r>
              <a:rPr spc="-10" dirty="0"/>
              <a:t>posts,</a:t>
            </a:r>
            <a:r>
              <a:rPr spc="35" dirty="0"/>
              <a:t> </a:t>
            </a:r>
            <a:r>
              <a:rPr spc="-10" dirty="0"/>
              <a:t>videos,</a:t>
            </a:r>
            <a:r>
              <a:rPr spc="65" dirty="0"/>
              <a:t> </a:t>
            </a:r>
            <a:r>
              <a:rPr spc="-15" dirty="0"/>
              <a:t>infographics, </a:t>
            </a:r>
            <a:r>
              <a:rPr spc="-10" dirty="0"/>
              <a:t> podcasts,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30" dirty="0"/>
              <a:t> </a:t>
            </a:r>
            <a:r>
              <a:rPr spc="-10" dirty="0"/>
              <a:t>interactive</a:t>
            </a:r>
            <a:r>
              <a:rPr spc="55" dirty="0"/>
              <a:t> </a:t>
            </a:r>
            <a:r>
              <a:rPr spc="-15" dirty="0"/>
              <a:t>quizzes,</a:t>
            </a:r>
            <a:r>
              <a:rPr spc="105" dirty="0"/>
              <a:t> </a:t>
            </a:r>
            <a:r>
              <a:rPr spc="-15" dirty="0"/>
              <a:t>and</a:t>
            </a:r>
            <a:r>
              <a:rPr spc="30" dirty="0"/>
              <a:t> </a:t>
            </a:r>
            <a:r>
              <a:rPr spc="-15" dirty="0"/>
              <a:t>scheduling</a:t>
            </a:r>
            <a:r>
              <a:rPr spc="55" dirty="0"/>
              <a:t> </a:t>
            </a:r>
            <a:r>
              <a:rPr spc="-15" dirty="0"/>
              <a:t>publication</a:t>
            </a:r>
            <a:r>
              <a:rPr spc="80" dirty="0"/>
              <a:t> </a:t>
            </a:r>
            <a:r>
              <a:rPr spc="-10" dirty="0"/>
              <a:t>dates</a:t>
            </a:r>
            <a:r>
              <a:rPr spc="35" dirty="0"/>
              <a:t> </a:t>
            </a:r>
            <a:r>
              <a:rPr spc="-10" dirty="0"/>
              <a:t>mainly</a:t>
            </a:r>
            <a:r>
              <a:rPr spc="15" dirty="0"/>
              <a:t> </a:t>
            </a:r>
            <a:r>
              <a:rPr spc="-10" dirty="0"/>
              <a:t>on</a:t>
            </a:r>
            <a:r>
              <a:rPr spc="30" dirty="0"/>
              <a:t> </a:t>
            </a:r>
            <a:r>
              <a:rPr spc="-15" dirty="0"/>
              <a:t>Facebook</a:t>
            </a:r>
            <a:r>
              <a:rPr spc="55" dirty="0"/>
              <a:t> </a:t>
            </a:r>
            <a:r>
              <a:rPr spc="-10" dirty="0"/>
              <a:t>&amp; </a:t>
            </a:r>
            <a:r>
              <a:rPr spc="-5" dirty="0"/>
              <a:t> </a:t>
            </a:r>
            <a:r>
              <a:rPr spc="-15" dirty="0"/>
              <a:t>Instagram.</a:t>
            </a:r>
          </a:p>
          <a:p>
            <a:pPr marL="29209">
              <a:lnSpc>
                <a:spcPct val="100000"/>
              </a:lnSpc>
              <a:spcBef>
                <a:spcPts val="40"/>
              </a:spcBef>
            </a:pPr>
            <a:endParaRPr sz="1450" dirty="0"/>
          </a:p>
          <a:p>
            <a:pPr marL="358775">
              <a:lnSpc>
                <a:spcPct val="100000"/>
              </a:lnSpc>
            </a:pPr>
            <a:r>
              <a:rPr spc="-10" dirty="0"/>
              <a:t>And</a:t>
            </a:r>
            <a:r>
              <a:rPr spc="25" dirty="0"/>
              <a:t> </a:t>
            </a:r>
            <a:r>
              <a:rPr spc="-10" dirty="0"/>
              <a:t>include</a:t>
            </a:r>
            <a:r>
              <a:rPr spc="25" dirty="0"/>
              <a:t> </a:t>
            </a:r>
            <a:r>
              <a:rPr spc="-10" dirty="0"/>
              <a:t>the</a:t>
            </a:r>
            <a:r>
              <a:rPr spc="30" dirty="0"/>
              <a:t> </a:t>
            </a:r>
            <a:r>
              <a:rPr spc="-15" dirty="0"/>
              <a:t>strategy,</a:t>
            </a:r>
            <a:r>
              <a:rPr spc="100" dirty="0"/>
              <a:t> </a:t>
            </a:r>
            <a:r>
              <a:rPr spc="-10" dirty="0"/>
              <a:t>aim</a:t>
            </a:r>
            <a:r>
              <a:rPr spc="35" dirty="0"/>
              <a:t> </a:t>
            </a:r>
            <a:r>
              <a:rPr spc="-15" dirty="0"/>
              <a:t>and</a:t>
            </a:r>
            <a:r>
              <a:rPr spc="25" dirty="0"/>
              <a:t> </a:t>
            </a:r>
            <a:r>
              <a:rPr spc="-10" dirty="0"/>
              <a:t>the</a:t>
            </a:r>
            <a:r>
              <a:rPr spc="30" dirty="0"/>
              <a:t> </a:t>
            </a:r>
            <a:r>
              <a:rPr spc="-10" dirty="0"/>
              <a:t>idea</a:t>
            </a:r>
            <a:r>
              <a:rPr spc="25" dirty="0"/>
              <a:t> </a:t>
            </a:r>
            <a:r>
              <a:rPr spc="-15" dirty="0"/>
              <a:t>behind</a:t>
            </a:r>
            <a:r>
              <a:rPr spc="50" dirty="0"/>
              <a:t> </a:t>
            </a:r>
            <a:r>
              <a:rPr spc="-10" dirty="0"/>
              <a:t>these</a:t>
            </a:r>
            <a:r>
              <a:rPr spc="30" dirty="0"/>
              <a:t> </a:t>
            </a:r>
            <a:r>
              <a:rPr spc="-10" dirty="0"/>
              <a:t>posts</a:t>
            </a:r>
            <a:r>
              <a:rPr spc="30" dirty="0"/>
              <a:t> </a:t>
            </a:r>
            <a:r>
              <a:rPr spc="-10" dirty="0"/>
              <a:t>and</a:t>
            </a:r>
            <a:r>
              <a:rPr spc="30" dirty="0"/>
              <a:t> </a:t>
            </a:r>
            <a:r>
              <a:rPr spc="-10" dirty="0"/>
              <a:t>story</a:t>
            </a:r>
          </a:p>
          <a:p>
            <a:pPr marL="29209">
              <a:lnSpc>
                <a:spcPct val="100000"/>
              </a:lnSpc>
            </a:pPr>
            <a:endParaRPr sz="1500" dirty="0"/>
          </a:p>
          <a:p>
            <a:pPr marL="29209">
              <a:lnSpc>
                <a:spcPct val="100000"/>
              </a:lnSpc>
              <a:spcBef>
                <a:spcPts val="25"/>
              </a:spcBef>
            </a:pPr>
            <a:endParaRPr sz="1450" dirty="0"/>
          </a:p>
          <a:p>
            <a:pPr marL="815975">
              <a:lnSpc>
                <a:spcPct val="100000"/>
              </a:lnSpc>
            </a:pP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Content</a:t>
            </a:r>
            <a:r>
              <a:rPr u="sng" spc="5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 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Calendar</a:t>
            </a:r>
            <a:r>
              <a:rPr u="sng" spc="5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 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2"/>
              </a:rPr>
              <a:t>Example</a:t>
            </a:r>
            <a:r>
              <a:rPr spc="35" dirty="0">
                <a:solidFill>
                  <a:srgbClr val="0096A7"/>
                </a:solidFill>
                <a:hlinkClick r:id="rId2"/>
              </a:rPr>
              <a:t> </a:t>
            </a:r>
            <a:r>
              <a:rPr spc="-5" dirty="0"/>
              <a:t>(Try</a:t>
            </a:r>
            <a:r>
              <a:rPr spc="15" dirty="0"/>
              <a:t> </a:t>
            </a:r>
            <a:r>
              <a:rPr spc="-10" dirty="0"/>
              <a:t>creating</a:t>
            </a:r>
            <a:r>
              <a:rPr spc="55" dirty="0"/>
              <a:t> </a:t>
            </a:r>
            <a:r>
              <a:rPr spc="-5" dirty="0"/>
              <a:t>a</a:t>
            </a:r>
            <a:r>
              <a:rPr spc="10" dirty="0"/>
              <a:t> </a:t>
            </a:r>
            <a:r>
              <a:rPr spc="-15" dirty="0"/>
              <a:t>table</a:t>
            </a:r>
            <a:r>
              <a:rPr spc="35" dirty="0"/>
              <a:t> </a:t>
            </a:r>
            <a:r>
              <a:rPr spc="-10" dirty="0"/>
              <a:t>for</a:t>
            </a:r>
            <a:r>
              <a:rPr spc="30" dirty="0"/>
              <a:t> </a:t>
            </a:r>
            <a:r>
              <a:rPr spc="-10" dirty="0"/>
              <a:t>the</a:t>
            </a:r>
            <a:r>
              <a:rPr spc="25" dirty="0"/>
              <a:t> </a:t>
            </a:r>
            <a:r>
              <a:rPr spc="-10" dirty="0"/>
              <a:t>month</a:t>
            </a:r>
            <a:r>
              <a:rPr spc="25" dirty="0"/>
              <a:t> </a:t>
            </a:r>
            <a:r>
              <a:rPr spc="-10" dirty="0"/>
              <a:t>of</a:t>
            </a:r>
            <a:r>
              <a:rPr spc="10" dirty="0"/>
              <a:t> </a:t>
            </a:r>
            <a:r>
              <a:rPr spc="-20" dirty="0"/>
              <a:t>July)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246B7-2971-9993-BB83-A72C3643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20" y="60325"/>
            <a:ext cx="3901480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50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60325"/>
            <a:ext cx="5456047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/>
              <a:t>Part</a:t>
            </a:r>
            <a:r>
              <a:rPr sz="1700" spc="10" dirty="0"/>
              <a:t> </a:t>
            </a:r>
            <a:r>
              <a:rPr sz="1700" spc="-5" dirty="0"/>
              <a:t>3:</a:t>
            </a:r>
            <a:r>
              <a:rPr sz="1700" spc="10" dirty="0"/>
              <a:t> </a:t>
            </a:r>
            <a:r>
              <a:rPr sz="1700" spc="-10" dirty="0"/>
              <a:t>Content</a:t>
            </a:r>
            <a:r>
              <a:rPr sz="1700" spc="10" dirty="0"/>
              <a:t> </a:t>
            </a:r>
            <a:r>
              <a:rPr sz="1700" spc="-10" dirty="0"/>
              <a:t>Ideas</a:t>
            </a:r>
            <a:r>
              <a:rPr sz="1700" spc="15" dirty="0"/>
              <a:t> </a:t>
            </a:r>
            <a:r>
              <a:rPr sz="1700" spc="-10" dirty="0"/>
              <a:t>and</a:t>
            </a:r>
            <a:r>
              <a:rPr sz="1700" spc="15" dirty="0"/>
              <a:t> </a:t>
            </a:r>
            <a:r>
              <a:rPr sz="1700" spc="-5" dirty="0"/>
              <a:t>Marketing</a:t>
            </a:r>
            <a:r>
              <a:rPr sz="1700" spc="15" dirty="0"/>
              <a:t> </a:t>
            </a:r>
            <a:r>
              <a:rPr sz="1700" spc="-5" dirty="0"/>
              <a:t>Strategies</a:t>
            </a:r>
            <a:endParaRPr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0D3CF-75F7-D8BE-5251-36C211C42737}"/>
              </a:ext>
            </a:extLst>
          </p:cNvPr>
          <p:cNvSpPr txBox="1"/>
          <p:nvPr/>
        </p:nvSpPr>
        <p:spPr>
          <a:xfrm>
            <a:off x="304800" y="1009729"/>
            <a:ext cx="5181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-apple-system"/>
              </a:rPr>
              <a:t>Date : </a:t>
            </a:r>
            <a:r>
              <a:rPr lang="en-IN" dirty="0">
                <a:latin typeface="-apple-system"/>
              </a:rPr>
              <a:t>17</a:t>
            </a:r>
            <a:r>
              <a:rPr lang="en-IN" baseline="30000" dirty="0">
                <a:latin typeface="-apple-system"/>
              </a:rPr>
              <a:t>th</a:t>
            </a:r>
            <a:r>
              <a:rPr lang="en-IN" dirty="0">
                <a:latin typeface="-apple-system"/>
              </a:rPr>
              <a:t>  august 2023</a:t>
            </a:r>
            <a:endParaRPr lang="en-IN" b="1" dirty="0">
              <a:latin typeface="-apple-system"/>
            </a:endParaRPr>
          </a:p>
          <a:p>
            <a:r>
              <a:rPr lang="en-IN" sz="1600" dirty="0">
                <a:latin typeface="-apple-system"/>
              </a:rPr>
              <a:t>To promote newly launched electronics and home applicants. Havells India limited has launched new electronics and home applicants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FCE39-B101-7A09-C198-9E5B45785019}"/>
              </a:ext>
            </a:extLst>
          </p:cNvPr>
          <p:cNvSpPr txBox="1"/>
          <p:nvPr/>
        </p:nvSpPr>
        <p:spPr>
          <a:xfrm>
            <a:off x="304800" y="2551351"/>
            <a:ext cx="5715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-apple-system"/>
              </a:rPr>
              <a:t>Date : </a:t>
            </a:r>
            <a:r>
              <a:rPr lang="en-IN" dirty="0">
                <a:latin typeface="-apple-system"/>
              </a:rPr>
              <a:t>18</a:t>
            </a:r>
            <a:r>
              <a:rPr lang="en-IN" baseline="30000" dirty="0">
                <a:latin typeface="-apple-system"/>
              </a:rPr>
              <a:t>th</a:t>
            </a:r>
            <a:r>
              <a:rPr lang="en-IN" dirty="0">
                <a:latin typeface="-apple-system"/>
              </a:rPr>
              <a:t> august 2023</a:t>
            </a:r>
          </a:p>
          <a:p>
            <a:r>
              <a:rPr lang="en-IN" sz="1600" dirty="0">
                <a:latin typeface="-apple-system"/>
              </a:rPr>
              <a:t>Havells all products to reach everyone. Havells India Limited has launched new electrical products to use everyone</a:t>
            </a:r>
            <a:r>
              <a:rPr lang="en-IN" sz="1600" b="1" dirty="0">
                <a:latin typeface="-apple-system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AA183-0E45-421F-AE2E-16701A271E08}"/>
              </a:ext>
            </a:extLst>
          </p:cNvPr>
          <p:cNvSpPr txBox="1"/>
          <p:nvPr/>
        </p:nvSpPr>
        <p:spPr>
          <a:xfrm>
            <a:off x="762000" y="3260725"/>
            <a:ext cx="6019800" cy="99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52991-9C5A-1105-330F-DBD3AB51D7F7}"/>
              </a:ext>
            </a:extLst>
          </p:cNvPr>
          <p:cNvSpPr txBox="1"/>
          <p:nvPr/>
        </p:nvSpPr>
        <p:spPr>
          <a:xfrm>
            <a:off x="304800" y="3843774"/>
            <a:ext cx="5638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-apple-system"/>
              </a:rPr>
              <a:t>Date : </a:t>
            </a:r>
            <a:r>
              <a:rPr lang="en-IN" dirty="0">
                <a:latin typeface="-apple-system"/>
              </a:rPr>
              <a:t>21</a:t>
            </a:r>
            <a:r>
              <a:rPr lang="en-IN" baseline="30000" dirty="0">
                <a:latin typeface="-apple-system"/>
              </a:rPr>
              <a:t>st</a:t>
            </a:r>
            <a:r>
              <a:rPr lang="en-IN" dirty="0">
                <a:latin typeface="-apple-system"/>
              </a:rPr>
              <a:t> august 2023</a:t>
            </a:r>
          </a:p>
          <a:p>
            <a:r>
              <a:rPr lang="en-IN" sz="1600" dirty="0">
                <a:latin typeface="-apple-system"/>
              </a:rPr>
              <a:t>To promote the Havells products. Created a meme about Havells </a:t>
            </a:r>
          </a:p>
          <a:p>
            <a:endParaRPr lang="en-IN" b="1" dirty="0">
              <a:latin typeface="-apple-system"/>
            </a:endParaRPr>
          </a:p>
          <a:p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9C21AF-B171-1088-BD3E-6BBBDEB65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3" y="669925"/>
            <a:ext cx="2056765" cy="13798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98FB85-1203-648B-FCB7-44CB04216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3" y="2193925"/>
            <a:ext cx="2155239" cy="12267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6CD91B-7884-99D9-BA07-B06F6F2A0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61" y="3565525"/>
            <a:ext cx="2155239" cy="14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6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8C7FD-6977-43C4-BAF7-08788A3EF268}"/>
              </a:ext>
            </a:extLst>
          </p:cNvPr>
          <p:cNvSpPr txBox="1"/>
          <p:nvPr/>
        </p:nvSpPr>
        <p:spPr>
          <a:xfrm>
            <a:off x="304800" y="887631"/>
            <a:ext cx="8305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Creating content ideas and devising effective marketing strategies is a dynamic process that involves continuous learning and adaptation. Throughout this journey, several challenges and valuable lessons can be encountered.</a:t>
            </a:r>
            <a:br>
              <a:rPr lang="en-US" sz="1600" dirty="0"/>
            </a:br>
            <a:r>
              <a:rPr lang="en-US" sz="1600" b="1" dirty="0"/>
              <a:t>1.Understanding the Audience</a:t>
            </a:r>
            <a:r>
              <a:rPr lang="en-US" sz="1600" dirty="0"/>
              <a:t>: One of the primary challenges is comprehending the target audience's preferences, needs, and pain points.</a:t>
            </a:r>
            <a:br>
              <a:rPr lang="en-US" sz="1600" dirty="0"/>
            </a:br>
            <a:r>
              <a:rPr lang="en-US" sz="1600" b="1" dirty="0"/>
              <a:t>2. Generating Unique Ideas</a:t>
            </a:r>
            <a:r>
              <a:rPr lang="en-US" sz="1600" dirty="0"/>
              <a:t>: Coming up with fresh and innovative content ideas can be difficult, especially in saturated markets. </a:t>
            </a:r>
            <a:br>
              <a:rPr lang="en-US" sz="1600" dirty="0"/>
            </a:br>
            <a:r>
              <a:rPr lang="en-US" sz="1600" b="1" dirty="0"/>
              <a:t>3. Consistency and Quality</a:t>
            </a:r>
            <a:r>
              <a:rPr lang="en-US" sz="1600" dirty="0"/>
              <a:t>: Maintaining a consistent flow of high-quality content can be demanding. Setting up an editorial calendar and adhering to a content creation schedule helps in maintaining quality and meeting deadlines.</a:t>
            </a:r>
            <a:br>
              <a:rPr lang="en-US" sz="1600" dirty="0"/>
            </a:br>
            <a:r>
              <a:rPr lang="en-US" sz="1600" b="1" dirty="0"/>
              <a:t>4. Content Promotion</a:t>
            </a:r>
            <a:r>
              <a:rPr lang="en-US" sz="1600" dirty="0"/>
              <a:t>: Even the best content may not gain traction without proper promotion. Crafting effective marketing strategies to reach the target audience across various channels is crucial for success.</a:t>
            </a:r>
            <a:br>
              <a:rPr lang="en-US" sz="1600" dirty="0"/>
            </a:br>
            <a:r>
              <a:rPr lang="en-US" sz="1600" b="1" dirty="0"/>
              <a:t>5. Collaboration</a:t>
            </a:r>
            <a:r>
              <a:rPr lang="en-US" sz="1600" dirty="0"/>
              <a:t>: Collaborating with influencers or other brands can amplify the reach of content and strengthen marketing efforts.</a:t>
            </a:r>
            <a:br>
              <a:rPr lang="en-US" sz="1600" dirty="0"/>
            </a:br>
            <a:r>
              <a:rPr lang="en-US" sz="1600" dirty="0"/>
              <a:t>The content ideas and marketing strategies process is an iterative and learning-oriented journey</a:t>
            </a:r>
            <a:br>
              <a:rPr lang="en-US" sz="1600" dirty="0"/>
            </a:br>
            <a:endParaRPr lang="en-IN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9554C-F043-314D-05B1-56C61D8A9092}"/>
              </a:ext>
            </a:extLst>
          </p:cNvPr>
          <p:cNvSpPr txBox="1"/>
          <p:nvPr/>
        </p:nvSpPr>
        <p:spPr>
          <a:xfrm>
            <a:off x="1752600" y="21272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5"/>
              <a:t>Part</a:t>
            </a:r>
            <a:r>
              <a:rPr lang="en-US" sz="1800" spc="10"/>
              <a:t> </a:t>
            </a:r>
            <a:r>
              <a:rPr lang="en-US" sz="1800" spc="-5"/>
              <a:t>3:</a:t>
            </a:r>
            <a:r>
              <a:rPr lang="en-US" sz="1800" spc="10"/>
              <a:t> </a:t>
            </a:r>
            <a:r>
              <a:rPr lang="en-US" sz="1800" spc="-10"/>
              <a:t>Content</a:t>
            </a:r>
            <a:r>
              <a:rPr lang="en-US" sz="1800" spc="10"/>
              <a:t> </a:t>
            </a:r>
            <a:r>
              <a:rPr lang="en-US" sz="1800" spc="-10"/>
              <a:t>Ideas</a:t>
            </a:r>
            <a:r>
              <a:rPr lang="en-US" sz="1800" spc="15"/>
              <a:t> </a:t>
            </a:r>
            <a:r>
              <a:rPr lang="en-US" sz="1800" spc="-10"/>
              <a:t>and</a:t>
            </a:r>
            <a:r>
              <a:rPr lang="en-US" sz="1800" spc="15"/>
              <a:t> </a:t>
            </a:r>
            <a:r>
              <a:rPr lang="en-US" sz="1800" spc="-5"/>
              <a:t>Marketing</a:t>
            </a:r>
            <a:r>
              <a:rPr lang="en-US" sz="1800" spc="15"/>
              <a:t> </a:t>
            </a:r>
            <a:r>
              <a:rPr lang="en-US" sz="1800" spc="-5"/>
              <a:t>Strategies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944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5" dirty="0"/>
              <a:t>4: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0" dirty="0"/>
              <a:t>and</a:t>
            </a:r>
            <a:r>
              <a:rPr spc="20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0" dirty="0"/>
              <a:t>(Post</a:t>
            </a:r>
            <a:r>
              <a:rPr spc="40" dirty="0"/>
              <a:t> </a:t>
            </a:r>
            <a:r>
              <a:rPr spc="-10" dirty="0"/>
              <a:t>creations,</a:t>
            </a:r>
            <a:r>
              <a:rPr spc="45" dirty="0"/>
              <a:t> </a:t>
            </a:r>
            <a:r>
              <a:rPr spc="-10" dirty="0"/>
              <a:t>Designs/Video</a:t>
            </a:r>
            <a:r>
              <a:rPr spc="90" dirty="0"/>
              <a:t> </a:t>
            </a:r>
            <a:r>
              <a:rPr spc="-10" dirty="0"/>
              <a:t>Editing,</a:t>
            </a:r>
            <a:r>
              <a:rPr spc="50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0" dirty="0"/>
              <a:t>Campaigns</a:t>
            </a:r>
            <a:r>
              <a:rPr spc="70" dirty="0"/>
              <a:t> </a:t>
            </a:r>
            <a:r>
              <a:rPr spc="-15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7276" y="1468323"/>
            <a:ext cx="7994015" cy="26205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latin typeface="Arial"/>
                <a:cs typeface="Arial"/>
              </a:rPr>
              <a:t>Post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Creation:</a:t>
            </a:r>
            <a:endParaRPr sz="1400" dirty="0">
              <a:latin typeface="Arial"/>
              <a:cs typeface="Arial"/>
            </a:endParaRPr>
          </a:p>
          <a:p>
            <a:pPr marL="469265" marR="5080" indent="-317500">
              <a:lnSpc>
                <a:spcPct val="100000"/>
              </a:lnSpc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sz="1400" b="1" spc="-10" dirty="0">
                <a:latin typeface="Arial"/>
                <a:cs typeface="Arial"/>
              </a:rPr>
              <a:t>Select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Content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Categories:</a:t>
            </a:r>
            <a:r>
              <a:rPr sz="1400" b="1" spc="75" dirty="0">
                <a:latin typeface="Arial"/>
                <a:cs typeface="Arial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Identify</a:t>
            </a:r>
            <a:r>
              <a:rPr sz="1400" spc="8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three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different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content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formats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relevant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chosen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topic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or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industry.</a:t>
            </a:r>
            <a:r>
              <a:rPr sz="1400" spc="10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Research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Brainstorm: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Research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trending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topics,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industry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news,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or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audience </a:t>
            </a:r>
            <a:r>
              <a:rPr sz="1400" spc="-10" dirty="0">
                <a:latin typeface="Microsoft Sans Serif"/>
                <a:cs typeface="Microsoft Sans Serif"/>
              </a:rPr>
              <a:t> interests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within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each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category.</a:t>
            </a:r>
            <a:r>
              <a:rPr sz="1400" spc="10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Brainstorm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ideas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for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social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media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posts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that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align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with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each 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category.</a:t>
            </a:r>
            <a:r>
              <a:rPr sz="1400" spc="10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Do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note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that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1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content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format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has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be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video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additionally</a:t>
            </a:r>
            <a:r>
              <a:rPr sz="1400" spc="9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3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stories/status</a:t>
            </a:r>
            <a:r>
              <a:rPr sz="1400" spc="9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are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be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created.</a:t>
            </a:r>
            <a:endParaRPr sz="1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Format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1</a:t>
            </a:r>
            <a:r>
              <a:rPr lang="en-IN" sz="1400" spc="-5" dirty="0">
                <a:latin typeface="Microsoft Sans Serif"/>
                <a:cs typeface="Microsoft Sans Serif"/>
              </a:rPr>
              <a:t> Blog Article</a:t>
            </a:r>
            <a:endParaRPr sz="1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Format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2</a:t>
            </a:r>
            <a:r>
              <a:rPr lang="en-IN" sz="1400" spc="-5" dirty="0">
                <a:latin typeface="Microsoft Sans Serif"/>
                <a:cs typeface="Microsoft Sans Serif"/>
              </a:rPr>
              <a:t> Video</a:t>
            </a:r>
            <a:endParaRPr sz="1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Format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3</a:t>
            </a:r>
            <a:r>
              <a:rPr lang="en-IN" sz="1400" spc="-5" dirty="0">
                <a:latin typeface="Microsoft Sans Serif"/>
                <a:cs typeface="Microsoft Sans Serif"/>
              </a:rPr>
              <a:t> Creative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E89F8-736F-7E5A-3AA0-C8D596E6F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62556"/>
            <a:ext cx="7997342" cy="1292662"/>
          </a:xfrm>
        </p:spPr>
        <p:txBody>
          <a:bodyPr/>
          <a:lstStyle/>
          <a:p>
            <a:r>
              <a:rPr lang="en-IN" b="1" dirty="0">
                <a:latin typeface="-apple-system"/>
              </a:rPr>
              <a:t>Aim  :</a:t>
            </a:r>
            <a:r>
              <a:rPr lang="en-IN" dirty="0">
                <a:latin typeface="-apple-system"/>
              </a:rPr>
              <a:t> To promote newly launched electronics and home applicants</a:t>
            </a:r>
          </a:p>
          <a:p>
            <a:r>
              <a:rPr lang="en-IN" dirty="0">
                <a:latin typeface="-apple-system"/>
              </a:rPr>
              <a:t> </a:t>
            </a:r>
            <a:r>
              <a:rPr lang="en-IN" b="1" dirty="0">
                <a:latin typeface="-apple-system"/>
              </a:rPr>
              <a:t>Date : </a:t>
            </a:r>
            <a:r>
              <a:rPr lang="en-IN" dirty="0">
                <a:latin typeface="-apple-system"/>
              </a:rPr>
              <a:t>17</a:t>
            </a:r>
            <a:r>
              <a:rPr lang="en-IN" baseline="30000" dirty="0">
                <a:latin typeface="-apple-system"/>
              </a:rPr>
              <a:t>th</a:t>
            </a:r>
            <a:r>
              <a:rPr lang="en-IN" dirty="0">
                <a:latin typeface="-apple-system"/>
              </a:rPr>
              <a:t>  august 2023</a:t>
            </a:r>
          </a:p>
          <a:p>
            <a:r>
              <a:rPr lang="en-IN" b="1" dirty="0">
                <a:latin typeface="-apple-system"/>
              </a:rPr>
              <a:t>Idea  :</a:t>
            </a:r>
            <a:r>
              <a:rPr lang="en-IN" dirty="0">
                <a:latin typeface="-apple-system"/>
              </a:rPr>
              <a:t> Havells India limited has launched new electronics and home applicants</a:t>
            </a:r>
            <a:endParaRPr lang="en-IN" b="1" dirty="0">
              <a:latin typeface="-apple-system"/>
            </a:endParaRPr>
          </a:p>
          <a:p>
            <a:endParaRPr lang="en-IN" b="1" dirty="0">
              <a:latin typeface="-apple-system"/>
            </a:endParaRPr>
          </a:p>
          <a:p>
            <a:endParaRPr lang="en-IN" b="1" dirty="0">
              <a:latin typeface="-apple-system"/>
            </a:endParaRPr>
          </a:p>
          <a:p>
            <a:r>
              <a:rPr lang="en-IN" b="1" dirty="0">
                <a:latin typeface="-apple-system"/>
              </a:rPr>
              <a:t>Topic : </a:t>
            </a:r>
            <a:r>
              <a:rPr lang="en-IN" dirty="0">
                <a:latin typeface="-apple-system"/>
              </a:rPr>
              <a:t>Electronics and home applicants :</a:t>
            </a:r>
            <a:endParaRPr lang="en-IN" b="1" dirty="0">
              <a:latin typeface="-apple-system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7ABFF82-7700-F714-8802-87E133DD2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" y="373063"/>
            <a:ext cx="8305800" cy="49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Part</a:t>
            </a:r>
            <a:r>
              <a:rPr spc="1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4: </a:t>
            </a:r>
            <a:r>
              <a:rPr spc="-15" dirty="0">
                <a:solidFill>
                  <a:schemeClr val="tx1"/>
                </a:solidFill>
              </a:rPr>
              <a:t>Content</a:t>
            </a:r>
            <a:r>
              <a:rPr spc="7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Creation</a:t>
            </a:r>
            <a:r>
              <a:rPr spc="4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and</a:t>
            </a:r>
            <a:r>
              <a:rPr spc="2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Curation</a:t>
            </a:r>
            <a:r>
              <a:rPr spc="4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(Post</a:t>
            </a:r>
            <a:r>
              <a:rPr spc="4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creations,</a:t>
            </a:r>
            <a:r>
              <a:rPr spc="4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Designs/Video</a:t>
            </a:r>
            <a:r>
              <a:rPr spc="9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Editing,</a:t>
            </a:r>
            <a:r>
              <a:rPr spc="50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Ad</a:t>
            </a:r>
            <a:r>
              <a:rPr spc="4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Campaigns</a:t>
            </a:r>
            <a:r>
              <a:rPr spc="70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over </a:t>
            </a:r>
            <a:r>
              <a:rPr spc="-37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Social</a:t>
            </a:r>
            <a:r>
              <a:rPr spc="3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Media</a:t>
            </a:r>
            <a:r>
              <a:rPr spc="-15" dirty="0">
                <a:solidFill>
                  <a:schemeClr val="tx1"/>
                </a:solidFill>
              </a:rPr>
              <a:t> and</a:t>
            </a:r>
            <a:r>
              <a:rPr spc="3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Email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Ideation</a:t>
            </a:r>
            <a:r>
              <a:rPr spc="55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and</a:t>
            </a:r>
            <a:r>
              <a:rPr spc="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Creation)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F1BC9-6FB9-2195-F2DF-98FC60EE9DC5}"/>
              </a:ext>
            </a:extLst>
          </p:cNvPr>
          <p:cNvSpPr txBox="1"/>
          <p:nvPr/>
        </p:nvSpPr>
        <p:spPr>
          <a:xfrm>
            <a:off x="419100" y="1028691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-apple-system"/>
              </a:rPr>
              <a:t>Format 1 Blog Article</a:t>
            </a:r>
          </a:p>
        </p:txBody>
      </p:sp>
      <p:pic>
        <p:nvPicPr>
          <p:cNvPr id="1026" name="Picture 2" descr="Details create the... - Havells GALAXY-Devguru Electricals | Facebook">
            <a:extLst>
              <a:ext uri="{FF2B5EF4-FFF2-40B4-BE49-F238E27FC236}">
                <a16:creationId xmlns:a16="http://schemas.microsoft.com/office/drawing/2014/main" id="{EAF2238B-54D1-17BC-F17C-65D7810E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0" y="2651125"/>
            <a:ext cx="3083719" cy="219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813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F06CA-D17D-F01F-8F48-854167613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329" y="1497707"/>
            <a:ext cx="7997342" cy="1077218"/>
          </a:xfrm>
        </p:spPr>
        <p:txBody>
          <a:bodyPr/>
          <a:lstStyle/>
          <a:p>
            <a:r>
              <a:rPr lang="en-IN" b="1" dirty="0">
                <a:latin typeface="-apple-system"/>
              </a:rPr>
              <a:t>Aim  : </a:t>
            </a:r>
            <a:r>
              <a:rPr lang="en-IN" dirty="0">
                <a:latin typeface="-apple-system"/>
              </a:rPr>
              <a:t>Havells all products to reach everyone </a:t>
            </a:r>
            <a:r>
              <a:rPr lang="en-IN" b="1" dirty="0">
                <a:latin typeface="-apple-system"/>
              </a:rPr>
              <a:t> </a:t>
            </a:r>
          </a:p>
          <a:p>
            <a:r>
              <a:rPr lang="en-IN" b="1" dirty="0">
                <a:latin typeface="-apple-system"/>
              </a:rPr>
              <a:t>Date : </a:t>
            </a:r>
            <a:r>
              <a:rPr lang="en-IN" dirty="0">
                <a:latin typeface="-apple-system"/>
              </a:rPr>
              <a:t>18</a:t>
            </a:r>
            <a:r>
              <a:rPr lang="en-IN" baseline="30000" dirty="0">
                <a:latin typeface="-apple-system"/>
              </a:rPr>
              <a:t>th</a:t>
            </a:r>
            <a:r>
              <a:rPr lang="en-IN" dirty="0">
                <a:latin typeface="-apple-system"/>
              </a:rPr>
              <a:t> august 2023</a:t>
            </a:r>
            <a:endParaRPr lang="en-IN" b="1" dirty="0">
              <a:latin typeface="-apple-system"/>
            </a:endParaRPr>
          </a:p>
          <a:p>
            <a:r>
              <a:rPr lang="en-IN" b="1" dirty="0">
                <a:latin typeface="-apple-system"/>
              </a:rPr>
              <a:t>Idea  : </a:t>
            </a:r>
            <a:r>
              <a:rPr lang="en-IN" dirty="0">
                <a:latin typeface="-apple-system"/>
              </a:rPr>
              <a:t>Havells India Limited has launched new electrical products to use everyone</a:t>
            </a:r>
            <a:endParaRPr lang="en-IN" b="1" dirty="0">
              <a:latin typeface="-apple-system"/>
            </a:endParaRPr>
          </a:p>
          <a:p>
            <a:endParaRPr lang="en-IN" dirty="0"/>
          </a:p>
          <a:p>
            <a:r>
              <a:rPr lang="en-IN" b="1" dirty="0">
                <a:latin typeface="-apple-system"/>
              </a:rPr>
              <a:t>Topic :</a:t>
            </a:r>
            <a:r>
              <a:rPr lang="en-IN" dirty="0">
                <a:latin typeface="-apple-system"/>
              </a:rPr>
              <a:t> Electrical products for Havells India Limited</a:t>
            </a:r>
            <a:endParaRPr lang="en-IN" b="1" dirty="0">
              <a:latin typeface="-apple-system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BE4BBAD-A32E-F346-77A2-E3097D262C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" y="373063"/>
            <a:ext cx="830580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5" dirty="0"/>
              <a:t>4: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0" dirty="0"/>
              <a:t>and</a:t>
            </a:r>
            <a:r>
              <a:rPr spc="20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0" dirty="0"/>
              <a:t>(Post</a:t>
            </a:r>
            <a:r>
              <a:rPr spc="40" dirty="0"/>
              <a:t> </a:t>
            </a:r>
            <a:r>
              <a:rPr spc="-10" dirty="0"/>
              <a:t>creations,</a:t>
            </a:r>
            <a:r>
              <a:rPr spc="45" dirty="0"/>
              <a:t> </a:t>
            </a:r>
            <a:r>
              <a:rPr spc="-10" dirty="0"/>
              <a:t>Designs/Video</a:t>
            </a:r>
            <a:r>
              <a:rPr spc="90" dirty="0"/>
              <a:t> </a:t>
            </a:r>
            <a:r>
              <a:rPr spc="-10" dirty="0"/>
              <a:t>Editing,</a:t>
            </a:r>
            <a:r>
              <a:rPr spc="50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0" dirty="0"/>
              <a:t>Campaigns</a:t>
            </a:r>
            <a:r>
              <a:rPr spc="70" dirty="0"/>
              <a:t> </a:t>
            </a:r>
            <a:r>
              <a:rPr spc="-15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C2AEA-1046-4B39-462E-D039CFA5E069}"/>
              </a:ext>
            </a:extLst>
          </p:cNvPr>
          <p:cNvSpPr txBox="1"/>
          <p:nvPr/>
        </p:nvSpPr>
        <p:spPr>
          <a:xfrm>
            <a:off x="457200" y="1127125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-apple-system"/>
              </a:rPr>
              <a:t>Format 2 Video</a:t>
            </a:r>
          </a:p>
        </p:txBody>
      </p:sp>
      <p:pic>
        <p:nvPicPr>
          <p:cNvPr id="2" name="WhatsApp Video 2023-08-04 at 07.45.02">
            <a:hlinkClick r:id="" action="ppaction://media"/>
            <a:extLst>
              <a:ext uri="{FF2B5EF4-FFF2-40B4-BE49-F238E27FC236}">
                <a16:creationId xmlns:a16="http://schemas.microsoft.com/office/drawing/2014/main" id="{9865804B-69F2-359B-F4A9-C9D586D0C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3000" y="2346325"/>
            <a:ext cx="2590800" cy="24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7CFA-A55A-9651-1FAE-2EAD8F5D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85" y="212725"/>
            <a:ext cx="8304885" cy="430887"/>
          </a:xfrm>
        </p:spPr>
        <p:txBody>
          <a:bodyPr/>
          <a:lstStyle/>
          <a:p>
            <a:r>
              <a:rPr lang="en-US" spc="-5" dirty="0"/>
              <a:t>Part</a:t>
            </a:r>
            <a:r>
              <a:rPr lang="en-US" spc="15" dirty="0"/>
              <a:t> </a:t>
            </a:r>
            <a:r>
              <a:rPr lang="en-US" spc="-5" dirty="0"/>
              <a:t>4: </a:t>
            </a:r>
            <a:r>
              <a:rPr lang="en-US" spc="-15" dirty="0"/>
              <a:t>Content</a:t>
            </a:r>
            <a:r>
              <a:rPr lang="en-US" spc="70" dirty="0"/>
              <a:t> </a:t>
            </a:r>
            <a:r>
              <a:rPr lang="en-US" spc="-10" dirty="0"/>
              <a:t>Creation</a:t>
            </a:r>
            <a:r>
              <a:rPr lang="en-US" spc="45" dirty="0"/>
              <a:t> </a:t>
            </a:r>
            <a:r>
              <a:rPr lang="en-US" spc="-10" dirty="0"/>
              <a:t>and</a:t>
            </a:r>
            <a:r>
              <a:rPr lang="en-US" spc="20" dirty="0"/>
              <a:t> </a:t>
            </a:r>
            <a:r>
              <a:rPr lang="en-US" spc="-10" dirty="0"/>
              <a:t>Curation</a:t>
            </a:r>
            <a:r>
              <a:rPr lang="en-US" spc="45" dirty="0"/>
              <a:t> </a:t>
            </a:r>
            <a:r>
              <a:rPr lang="en-US" spc="-10" dirty="0"/>
              <a:t>(Post</a:t>
            </a:r>
            <a:r>
              <a:rPr lang="en-US" spc="40" dirty="0"/>
              <a:t> </a:t>
            </a:r>
            <a:r>
              <a:rPr lang="en-US" spc="-10" dirty="0"/>
              <a:t>creations,</a:t>
            </a:r>
            <a:r>
              <a:rPr lang="en-US" spc="45" dirty="0"/>
              <a:t> </a:t>
            </a:r>
            <a:r>
              <a:rPr lang="en-US" spc="-10" dirty="0"/>
              <a:t>Designs/Video</a:t>
            </a:r>
            <a:r>
              <a:rPr lang="en-US" spc="90" dirty="0"/>
              <a:t> </a:t>
            </a:r>
            <a:r>
              <a:rPr lang="en-US" spc="-10" dirty="0"/>
              <a:t>Editing,</a:t>
            </a:r>
            <a:r>
              <a:rPr lang="en-US" spc="50" dirty="0"/>
              <a:t> </a:t>
            </a:r>
            <a:r>
              <a:rPr lang="en-US" spc="-20" dirty="0"/>
              <a:t>Ad</a:t>
            </a:r>
            <a:r>
              <a:rPr lang="en-US" spc="45" dirty="0"/>
              <a:t> </a:t>
            </a:r>
            <a:r>
              <a:rPr lang="en-US" spc="-10" dirty="0"/>
              <a:t>Campaigns</a:t>
            </a:r>
            <a:r>
              <a:rPr lang="en-US" spc="70" dirty="0"/>
              <a:t> </a:t>
            </a:r>
            <a:r>
              <a:rPr lang="en-US" spc="-15" dirty="0"/>
              <a:t>over                                </a:t>
            </a:r>
            <a:r>
              <a:rPr lang="en-US" spc="-375" dirty="0"/>
              <a:t>                          		</a:t>
            </a:r>
            <a:r>
              <a:rPr lang="en-US" spc="-10" dirty="0"/>
              <a:t>Social</a:t>
            </a:r>
            <a:r>
              <a:rPr lang="en-US" spc="30" dirty="0"/>
              <a:t> </a:t>
            </a:r>
            <a:r>
              <a:rPr lang="en-US" spc="-10" dirty="0"/>
              <a:t>Media</a:t>
            </a:r>
            <a:r>
              <a:rPr lang="en-US" spc="-15" dirty="0"/>
              <a:t> and</a:t>
            </a:r>
            <a:r>
              <a:rPr lang="en-US" spc="30" dirty="0"/>
              <a:t> </a:t>
            </a:r>
            <a:r>
              <a:rPr lang="en-US" spc="-5" dirty="0"/>
              <a:t>Email</a:t>
            </a:r>
            <a:r>
              <a:rPr lang="en-US" spc="-10" dirty="0"/>
              <a:t> </a:t>
            </a:r>
            <a:r>
              <a:rPr lang="en-US" spc="-15" dirty="0"/>
              <a:t>Ideation</a:t>
            </a:r>
            <a:r>
              <a:rPr lang="en-US" spc="55" dirty="0"/>
              <a:t> </a:t>
            </a:r>
            <a:r>
              <a:rPr lang="en-US" spc="-15" dirty="0"/>
              <a:t>and</a:t>
            </a:r>
            <a:r>
              <a:rPr lang="en-US" spc="5" dirty="0"/>
              <a:t> </a:t>
            </a:r>
            <a:r>
              <a:rPr lang="en-US" spc="-10" dirty="0"/>
              <a:t>Creation)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1C43A-8F84-E79B-5C05-5F894F0BE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98525"/>
            <a:ext cx="8037270" cy="1754326"/>
          </a:xfrm>
        </p:spPr>
        <p:txBody>
          <a:bodyPr/>
          <a:lstStyle/>
          <a:p>
            <a:r>
              <a:rPr lang="en-IN" sz="1600" b="1" dirty="0">
                <a:latin typeface="-apple-system"/>
              </a:rPr>
              <a:t>Format 3 : </a:t>
            </a:r>
            <a:r>
              <a:rPr lang="en-IN" sz="1600" dirty="0">
                <a:latin typeface="-apple-system"/>
              </a:rPr>
              <a:t>Creative</a:t>
            </a:r>
          </a:p>
          <a:p>
            <a:endParaRPr lang="en-IN" dirty="0"/>
          </a:p>
          <a:p>
            <a:r>
              <a:rPr lang="en-IN" b="1" dirty="0">
                <a:latin typeface="-apple-system"/>
              </a:rPr>
              <a:t>Title : </a:t>
            </a:r>
            <a:r>
              <a:rPr lang="en-IN" dirty="0">
                <a:latin typeface="-apple-system"/>
              </a:rPr>
              <a:t>Havells</a:t>
            </a:r>
            <a:endParaRPr lang="en-IN" b="1" dirty="0">
              <a:latin typeface="-apple-system"/>
            </a:endParaRPr>
          </a:p>
          <a:p>
            <a:r>
              <a:rPr lang="en-IN" b="1" dirty="0">
                <a:latin typeface="-apple-system"/>
              </a:rPr>
              <a:t>Aim  :</a:t>
            </a:r>
            <a:r>
              <a:rPr lang="en-IN" dirty="0">
                <a:latin typeface="-apple-system"/>
              </a:rPr>
              <a:t> To promote the Havells products</a:t>
            </a:r>
            <a:endParaRPr lang="en-IN" b="1" dirty="0">
              <a:latin typeface="-apple-system"/>
            </a:endParaRPr>
          </a:p>
          <a:p>
            <a:r>
              <a:rPr lang="en-IN" b="1" dirty="0">
                <a:latin typeface="-apple-system"/>
              </a:rPr>
              <a:t>Date : </a:t>
            </a:r>
            <a:r>
              <a:rPr lang="en-IN" dirty="0">
                <a:latin typeface="-apple-system"/>
              </a:rPr>
              <a:t>21</a:t>
            </a:r>
            <a:r>
              <a:rPr lang="en-IN" baseline="30000" dirty="0">
                <a:latin typeface="-apple-system"/>
              </a:rPr>
              <a:t>st</a:t>
            </a:r>
            <a:r>
              <a:rPr lang="en-IN" dirty="0">
                <a:latin typeface="-apple-system"/>
              </a:rPr>
              <a:t> august 2023</a:t>
            </a:r>
            <a:endParaRPr lang="en-IN" b="1" dirty="0">
              <a:latin typeface="-apple-system"/>
            </a:endParaRPr>
          </a:p>
          <a:p>
            <a:r>
              <a:rPr lang="en-IN" b="1" dirty="0">
                <a:latin typeface="-apple-system"/>
              </a:rPr>
              <a:t>Idea :</a:t>
            </a:r>
            <a:r>
              <a:rPr lang="en-IN" dirty="0">
                <a:latin typeface="-apple-system"/>
              </a:rPr>
              <a:t> Created a meme about Havells </a:t>
            </a:r>
            <a:endParaRPr lang="en-IN" b="1" dirty="0">
              <a:latin typeface="-apple-system"/>
            </a:endParaRPr>
          </a:p>
          <a:p>
            <a:endParaRPr lang="en-IN" dirty="0">
              <a:latin typeface="-apple-system"/>
            </a:endParaRPr>
          </a:p>
          <a:p>
            <a:r>
              <a:rPr lang="en-IN" b="1" dirty="0">
                <a:latin typeface="-apple-system"/>
              </a:rPr>
              <a:t>Topic : </a:t>
            </a:r>
            <a:r>
              <a:rPr lang="en-IN" dirty="0">
                <a:latin typeface="-apple-system"/>
              </a:rPr>
              <a:t>Products of Havells</a:t>
            </a:r>
            <a:endParaRPr lang="en-IN" b="1" dirty="0">
              <a:latin typeface="-apple-system"/>
            </a:endParaRPr>
          </a:p>
        </p:txBody>
      </p:sp>
      <p:pic>
        <p:nvPicPr>
          <p:cNvPr id="1026" name="Picture 2" descr="Share Memes, Make Memes, Make Money, Make Communities">
            <a:extLst>
              <a:ext uri="{FF2B5EF4-FFF2-40B4-BE49-F238E27FC236}">
                <a16:creationId xmlns:a16="http://schemas.microsoft.com/office/drawing/2014/main" id="{2F1332D9-02D7-0907-8092-D77408ED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039" y="2117725"/>
            <a:ext cx="2799561" cy="287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1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33060"/>
            <a:ext cx="727329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4840" marR="5080" indent="-3152775">
              <a:lnSpc>
                <a:spcPct val="114900"/>
              </a:lnSpc>
              <a:spcBef>
                <a:spcPts val="100"/>
              </a:spcBef>
            </a:pPr>
            <a:r>
              <a:rPr sz="1900" spc="-5" dirty="0"/>
              <a:t>Part</a:t>
            </a:r>
            <a:r>
              <a:rPr sz="1900" spc="-10" dirty="0"/>
              <a:t> </a:t>
            </a:r>
            <a:r>
              <a:rPr sz="1900" spc="-5" dirty="0"/>
              <a:t>1:</a:t>
            </a:r>
            <a:r>
              <a:rPr sz="1900" spc="15" dirty="0"/>
              <a:t> </a:t>
            </a:r>
            <a:r>
              <a:rPr sz="1900" spc="-10" dirty="0"/>
              <a:t>Brand</a:t>
            </a:r>
            <a:r>
              <a:rPr sz="1900" spc="10" dirty="0"/>
              <a:t> </a:t>
            </a:r>
            <a:r>
              <a:rPr sz="1900" spc="-20" dirty="0"/>
              <a:t>study,</a:t>
            </a:r>
            <a:r>
              <a:rPr sz="1900" spc="95" dirty="0"/>
              <a:t> </a:t>
            </a:r>
            <a:r>
              <a:rPr sz="1900" spc="-10" dirty="0"/>
              <a:t>Competitor</a:t>
            </a:r>
            <a:r>
              <a:rPr sz="1900" spc="50" dirty="0"/>
              <a:t> </a:t>
            </a:r>
            <a:r>
              <a:rPr sz="1900" spc="-15" dirty="0"/>
              <a:t>Analysis</a:t>
            </a:r>
            <a:r>
              <a:rPr sz="1900" spc="120" dirty="0"/>
              <a:t> </a:t>
            </a:r>
            <a:r>
              <a:rPr sz="1900" spc="-5" dirty="0"/>
              <a:t>&amp; </a:t>
            </a:r>
            <a:r>
              <a:rPr sz="1900" spc="-10" dirty="0"/>
              <a:t>Buyer’s/Audience’s </a:t>
            </a:r>
            <a:r>
              <a:rPr sz="1900" spc="-515" dirty="0"/>
              <a:t> </a:t>
            </a:r>
            <a:r>
              <a:rPr sz="1900" spc="-5" dirty="0"/>
              <a:t>Persona</a:t>
            </a:r>
            <a:endParaRPr sz="1900" dirty="0"/>
          </a:p>
        </p:txBody>
      </p:sp>
      <p:sp>
        <p:nvSpPr>
          <p:cNvPr id="3" name="object 3"/>
          <p:cNvSpPr txBox="1"/>
          <p:nvPr/>
        </p:nvSpPr>
        <p:spPr>
          <a:xfrm>
            <a:off x="979229" y="849096"/>
            <a:ext cx="6695459" cy="41177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1765" algn="just">
              <a:lnSpc>
                <a:spcPct val="100000"/>
              </a:lnSpc>
              <a:spcBef>
                <a:spcPts val="90"/>
              </a:spcBef>
              <a:tabLst>
                <a:tab pos="469900" algn="l"/>
                <a:tab pos="470534" algn="l"/>
              </a:tabLst>
            </a:pPr>
            <a:r>
              <a:rPr lang="en-IN" sz="1400" b="1" spc="-10" dirty="0">
                <a:latin typeface="Arial"/>
                <a:cs typeface="Arial"/>
              </a:rPr>
              <a:t>COMPANY/TOPIC for the project : HAVELLS INDIA LIMITED</a:t>
            </a:r>
          </a:p>
          <a:p>
            <a:pPr marL="469900" indent="-318135" algn="just">
              <a:lnSpc>
                <a:spcPct val="100000"/>
              </a:lnSpc>
              <a:spcBef>
                <a:spcPts val="90"/>
              </a:spcBef>
              <a:buFont typeface="Microsoft Sans Serif"/>
              <a:buChar char="●"/>
              <a:tabLst>
                <a:tab pos="469900" algn="l"/>
                <a:tab pos="470534" algn="l"/>
              </a:tabLst>
            </a:pPr>
            <a:r>
              <a:rPr sz="1400" b="1" spc="-10" dirty="0">
                <a:latin typeface="Arial"/>
                <a:cs typeface="Arial"/>
              </a:rPr>
              <a:t>Research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Brand</a:t>
            </a:r>
            <a:r>
              <a:rPr sz="1400" b="1" spc="4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Identity:</a:t>
            </a:r>
            <a:r>
              <a:rPr sz="1400" b="1" spc="10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Study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brand's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mission,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values,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vision,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and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unique</a:t>
            </a:r>
            <a:endParaRPr sz="1400" dirty="0">
              <a:latin typeface="Microsoft Sans Serif"/>
              <a:cs typeface="Microsoft Sans Serif"/>
            </a:endParaRPr>
          </a:p>
          <a:p>
            <a:pPr marL="469900" algn="just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selling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propositions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(USPs).</a:t>
            </a:r>
            <a:endParaRPr sz="1400" dirty="0">
              <a:latin typeface="Microsoft Sans Serif"/>
              <a:cs typeface="Microsoft Sans Serif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r>
              <a:rPr lang="en-IN" sz="1200" dirty="0">
                <a:latin typeface="Arial Black" panose="020B0A04020102020204" pitchFamily="34" charset="0"/>
                <a:cs typeface="Microsoft Sans Serif"/>
              </a:rPr>
              <a:t>Brand Colour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Sans Serif"/>
                <a:cs typeface="Microsoft Sans Serif"/>
              </a:rPr>
              <a:t>Red and white</a:t>
            </a: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r>
              <a:rPr lang="en-I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Microsoft Sans Serif"/>
              </a:rPr>
              <a:t>LOGO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  <a:cs typeface="Microsoft Sans Serif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  <a:cs typeface="Microsoft Sans Serif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14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  <a:cs typeface="Microsoft Sans Serif"/>
            </a:endParaRPr>
          </a:p>
          <a:p>
            <a:pPr marL="12700" algn="just">
              <a:lnSpc>
                <a:spcPct val="100000"/>
              </a:lnSpc>
            </a:pPr>
            <a:endParaRPr lang="en-IN" sz="1400" b="1" spc="-1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endParaRPr lang="en-IN" sz="1400" b="1" spc="-1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Mission</a:t>
            </a:r>
            <a:r>
              <a:rPr lang="en-IN" sz="1400" b="1" spc="-10" dirty="0">
                <a:latin typeface="Arial"/>
                <a:cs typeface="Arial"/>
              </a:rPr>
              <a:t>/Values:</a:t>
            </a:r>
            <a:endParaRPr lang="en-US" sz="1400" spc="-10" dirty="0">
              <a:solidFill>
                <a:srgbClr val="040C28"/>
              </a:solidFill>
              <a:latin typeface="Google Sans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lang="en-US" sz="1400" b="0" i="0" dirty="0">
                <a:solidFill>
                  <a:srgbClr val="040C28"/>
                </a:solidFill>
                <a:effectLst/>
                <a:latin typeface="Google Sans"/>
              </a:rPr>
              <a:t>To achieve our vision through business ethics, global reach, technological expertise, building long-term relationships with all our associates, customers, partners and employees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marL="12700" algn="just">
              <a:lnSpc>
                <a:spcPct val="100000"/>
              </a:lnSpc>
            </a:pPr>
            <a:endParaRPr lang="en-US" sz="1400" dirty="0">
              <a:solidFill>
                <a:srgbClr val="202124"/>
              </a:solidFill>
              <a:latin typeface="Google Sans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lang="en-US" sz="1400" b="0" i="0" dirty="0">
                <a:solidFill>
                  <a:srgbClr val="040C28"/>
                </a:solidFill>
                <a:effectLst/>
                <a:latin typeface="Google Sans"/>
              </a:rPr>
              <a:t>Energy efficiency and cost-effectiveness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</a:p>
          <a:p>
            <a:pPr marL="12700" algn="just">
              <a:lnSpc>
                <a:spcPct val="100000"/>
              </a:lnSpc>
            </a:pPr>
            <a:endParaRPr lang="en-US" sz="1400" dirty="0">
              <a:solidFill>
                <a:srgbClr val="4D5156"/>
              </a:solidFill>
              <a:latin typeface="Arial Black" panose="020B0A04020102020204" pitchFamily="34" charset="0"/>
              <a:cs typeface="Arial"/>
            </a:endParaRPr>
          </a:p>
          <a:p>
            <a:pPr marL="12700" algn="just">
              <a:lnSpc>
                <a:spcPct val="100000"/>
              </a:lnSpc>
            </a:pPr>
            <a:endParaRPr lang="en-US" sz="1400" dirty="0"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4399" y="4022725"/>
            <a:ext cx="472442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Arial"/>
                <a:cs typeface="Arial"/>
              </a:rPr>
              <a:t>U</a:t>
            </a:r>
            <a:r>
              <a:rPr sz="1400" b="1" spc="-5" dirty="0">
                <a:latin typeface="Arial"/>
                <a:cs typeface="Arial"/>
              </a:rPr>
              <a:t>SP: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026" name="Picture 2" descr="Havells Logo and symbol, meaning, history, PNG">
            <a:extLst>
              <a:ext uri="{FF2B5EF4-FFF2-40B4-BE49-F238E27FC236}">
                <a16:creationId xmlns:a16="http://schemas.microsoft.com/office/drawing/2014/main" id="{4908B412-D7B5-B70C-DE42-1A968066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93925"/>
            <a:ext cx="1371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9020" y="2174900"/>
            <a:ext cx="8273415" cy="1849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20014">
              <a:lnSpc>
                <a:spcPct val="114700"/>
              </a:lnSpc>
              <a:spcBef>
                <a:spcPts val="110"/>
              </a:spcBef>
            </a:pPr>
            <a:r>
              <a:rPr sz="1300" dirty="0">
                <a:solidFill>
                  <a:srgbClr val="0D0F1A"/>
                </a:solidFill>
                <a:latin typeface="Microsoft Sans Serif"/>
                <a:cs typeface="Microsoft Sans Serif"/>
              </a:rPr>
              <a:t>Utilize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Stories</a:t>
            </a:r>
            <a:r>
              <a:rPr sz="1300" spc="2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feature</a:t>
            </a:r>
            <a:r>
              <a:rPr sz="1300" spc="7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on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Instagram</a:t>
            </a:r>
            <a:r>
              <a:rPr sz="1300" spc="9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for</a:t>
            </a:r>
            <a:r>
              <a:rPr sz="1300" spc="2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three</a:t>
            </a:r>
            <a:r>
              <a:rPr sz="1300" spc="7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consecutive</a:t>
            </a:r>
            <a:r>
              <a:rPr sz="1300" spc="9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days.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Share</a:t>
            </a:r>
            <a:r>
              <a:rPr sz="1300" spc="7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behind-the-scenes</a:t>
            </a:r>
            <a:r>
              <a:rPr sz="1300" spc="17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D0F1A"/>
                </a:solidFill>
                <a:latin typeface="Microsoft Sans Serif"/>
                <a:cs typeface="Microsoft Sans Serif"/>
              </a:rPr>
              <a:t>glimpses,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D0F1A"/>
                </a:solidFill>
                <a:latin typeface="Microsoft Sans Serif"/>
                <a:cs typeface="Microsoft Sans Serif"/>
              </a:rPr>
              <a:t>polls, </a:t>
            </a:r>
            <a:r>
              <a:rPr sz="1300" spc="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quizzes,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 or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sneak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peeks etc to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encourage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audience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 participation.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Once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uploaded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use the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story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highlight feature </a:t>
            </a:r>
            <a:r>
              <a:rPr sz="1300" spc="-33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Instagram</a:t>
            </a:r>
            <a:r>
              <a:rPr sz="1300" spc="6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and</a:t>
            </a:r>
            <a:r>
              <a:rPr sz="1300" spc="6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save</a:t>
            </a:r>
            <a:r>
              <a:rPr sz="1300" spc="3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the</a:t>
            </a:r>
            <a:r>
              <a:rPr sz="1300" spc="3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3</a:t>
            </a:r>
            <a:r>
              <a:rPr sz="1300" spc="3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story</a:t>
            </a:r>
            <a:r>
              <a:rPr sz="1300" spc="1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D0F1A"/>
                </a:solidFill>
                <a:latin typeface="Microsoft Sans Serif"/>
                <a:cs typeface="Microsoft Sans Serif"/>
              </a:rPr>
              <a:t>with</a:t>
            </a:r>
            <a:r>
              <a:rPr sz="1300" spc="1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an</a:t>
            </a:r>
            <a:r>
              <a:rPr sz="1300" spc="1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appropriate</a:t>
            </a:r>
            <a:r>
              <a:rPr sz="1300" spc="6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name</a:t>
            </a:r>
            <a:r>
              <a:rPr sz="1300" spc="6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for</a:t>
            </a:r>
            <a:r>
              <a:rPr sz="1300" spc="1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each.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b="1" spc="-5" dirty="0">
                <a:solidFill>
                  <a:srgbClr val="0D0F1A"/>
                </a:solidFill>
                <a:latin typeface="Arial"/>
                <a:cs typeface="Arial"/>
              </a:rPr>
              <a:t>Note: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4700"/>
              </a:lnSpc>
              <a:spcBef>
                <a:spcPts val="10"/>
              </a:spcBef>
            </a:pP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Once</a:t>
            </a:r>
            <a:r>
              <a:rPr sz="1300" spc="6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done</a:t>
            </a:r>
            <a:r>
              <a:rPr sz="1300" spc="6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monitor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performance</a:t>
            </a:r>
            <a:r>
              <a:rPr sz="1300" spc="9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of</a:t>
            </a:r>
            <a:r>
              <a:rPr sz="1300" spc="2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posts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and</a:t>
            </a:r>
            <a:r>
              <a:rPr sz="1300" spc="6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Stories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using</a:t>
            </a:r>
            <a:r>
              <a:rPr sz="1300" spc="7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insight</a:t>
            </a:r>
            <a:r>
              <a:rPr sz="1300" spc="4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tool</a:t>
            </a:r>
            <a:r>
              <a:rPr sz="1300" spc="1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and</a:t>
            </a:r>
            <a:r>
              <a:rPr sz="1300" spc="7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analyze</a:t>
            </a:r>
            <a:r>
              <a:rPr sz="1300" spc="6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engagement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D0F1A"/>
                </a:solidFill>
                <a:latin typeface="Microsoft Sans Serif"/>
                <a:cs typeface="Microsoft Sans Serif"/>
              </a:rPr>
              <a:t>metrics</a:t>
            </a:r>
            <a:r>
              <a:rPr sz="1300" spc="2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0D0F1A"/>
                </a:solidFill>
                <a:latin typeface="Microsoft Sans Serif"/>
                <a:cs typeface="Microsoft Sans Serif"/>
              </a:rPr>
              <a:t>(likes,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comments,</a:t>
            </a:r>
            <a:r>
              <a:rPr sz="1300" spc="9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0D0F1A"/>
                </a:solidFill>
                <a:latin typeface="Microsoft Sans Serif"/>
                <a:cs typeface="Microsoft Sans Serif"/>
              </a:rPr>
              <a:t>shares,</a:t>
            </a:r>
            <a:r>
              <a:rPr sz="1300" spc="7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impressions,</a:t>
            </a:r>
            <a:r>
              <a:rPr sz="1300" spc="5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etc.).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Based</a:t>
            </a:r>
            <a:r>
              <a:rPr sz="1300" spc="2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on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analysis,</a:t>
            </a:r>
            <a:r>
              <a:rPr sz="1300" spc="5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mention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strategies</a:t>
            </a:r>
            <a:r>
              <a:rPr sz="1300" spc="45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0D0F1A"/>
                </a:solidFill>
                <a:latin typeface="Microsoft Sans Serif"/>
                <a:cs typeface="Microsoft Sans Serif"/>
              </a:rPr>
              <a:t>and</a:t>
            </a:r>
            <a:r>
              <a:rPr sz="1300" spc="7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areas</a:t>
            </a:r>
            <a:r>
              <a:rPr sz="1300" spc="4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for </a:t>
            </a:r>
            <a:r>
              <a:rPr sz="1300" spc="-330" dirty="0">
                <a:solidFill>
                  <a:srgbClr val="0D0F1A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0D0F1A"/>
                </a:solidFill>
                <a:latin typeface="Microsoft Sans Serif"/>
                <a:cs typeface="Microsoft Sans Serif"/>
              </a:rPr>
              <a:t>improvement.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60267" y="1373505"/>
            <a:ext cx="28263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spc="-5" dirty="0">
                <a:solidFill>
                  <a:srgbClr val="434343"/>
                </a:solidFill>
                <a:latin typeface="Arial"/>
                <a:cs typeface="Arial"/>
              </a:rPr>
              <a:t>Instagram</a:t>
            </a:r>
            <a:r>
              <a:rPr sz="2900" b="1" spc="-8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434343"/>
                </a:solidFill>
                <a:latin typeface="Arial"/>
                <a:cs typeface="Arial"/>
              </a:rPr>
              <a:t>Story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5" dirty="0"/>
              <a:t>4: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0" dirty="0"/>
              <a:t>and</a:t>
            </a:r>
            <a:r>
              <a:rPr spc="20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0" dirty="0"/>
              <a:t>(Post</a:t>
            </a:r>
            <a:r>
              <a:rPr spc="40" dirty="0"/>
              <a:t> </a:t>
            </a:r>
            <a:r>
              <a:rPr spc="-10" dirty="0"/>
              <a:t>creations,</a:t>
            </a:r>
            <a:r>
              <a:rPr spc="45" dirty="0"/>
              <a:t> </a:t>
            </a:r>
            <a:r>
              <a:rPr spc="-10" dirty="0"/>
              <a:t>Designs/Video</a:t>
            </a:r>
            <a:r>
              <a:rPr spc="90" dirty="0"/>
              <a:t> </a:t>
            </a:r>
            <a:r>
              <a:rPr spc="-10" dirty="0"/>
              <a:t>Editing,</a:t>
            </a:r>
            <a:r>
              <a:rPr spc="50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0" dirty="0"/>
              <a:t>Campaigns</a:t>
            </a:r>
            <a:r>
              <a:rPr spc="70" dirty="0"/>
              <a:t> </a:t>
            </a:r>
            <a:r>
              <a:rPr spc="-15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60267" y="1373505"/>
            <a:ext cx="28263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spc="-5" dirty="0">
                <a:solidFill>
                  <a:srgbClr val="434343"/>
                </a:solidFill>
                <a:latin typeface="Arial"/>
                <a:cs typeface="Arial"/>
              </a:rPr>
              <a:t>Instagram</a:t>
            </a:r>
            <a:r>
              <a:rPr sz="2900" b="1" spc="-8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900" b="1" dirty="0">
                <a:solidFill>
                  <a:srgbClr val="434343"/>
                </a:solidFill>
                <a:latin typeface="Arial"/>
                <a:cs typeface="Arial"/>
              </a:rPr>
              <a:t>Story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5" dirty="0"/>
              <a:t>4: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0" dirty="0"/>
              <a:t>and</a:t>
            </a:r>
            <a:r>
              <a:rPr spc="20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0" dirty="0"/>
              <a:t>(Post</a:t>
            </a:r>
            <a:r>
              <a:rPr spc="40" dirty="0"/>
              <a:t> </a:t>
            </a:r>
            <a:r>
              <a:rPr spc="-10" dirty="0"/>
              <a:t>creations,</a:t>
            </a:r>
            <a:r>
              <a:rPr spc="45" dirty="0"/>
              <a:t> </a:t>
            </a:r>
            <a:r>
              <a:rPr spc="-10" dirty="0"/>
              <a:t>Designs/Video</a:t>
            </a:r>
            <a:r>
              <a:rPr spc="90" dirty="0"/>
              <a:t> </a:t>
            </a:r>
            <a:r>
              <a:rPr spc="-10" dirty="0"/>
              <a:t>Editing,</a:t>
            </a:r>
            <a:r>
              <a:rPr spc="50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0" dirty="0"/>
              <a:t>Campaigns</a:t>
            </a:r>
            <a:r>
              <a:rPr spc="70" dirty="0"/>
              <a:t> </a:t>
            </a:r>
            <a:r>
              <a:rPr spc="-15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BAC36-A8EE-0FC8-1B5F-1106FA5F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504" y="1812925"/>
            <a:ext cx="1761696" cy="3094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399C3-D778-E506-8D6B-B857AF6F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76" y="1889125"/>
            <a:ext cx="1638613" cy="2940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53F7E-F5FD-8F28-370B-75C04843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17" y="1889125"/>
            <a:ext cx="2630604" cy="29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1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232" y="373684"/>
            <a:ext cx="8256270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5830" marR="5080" indent="-2183765">
              <a:lnSpc>
                <a:spcPct val="1159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434343"/>
                </a:solidFill>
                <a:latin typeface="Arial"/>
                <a:cs typeface="Arial"/>
              </a:rPr>
              <a:t>Part</a:t>
            </a:r>
            <a:r>
              <a:rPr sz="1400" b="1" spc="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Arial"/>
                <a:cs typeface="Arial"/>
              </a:rPr>
              <a:t>4:</a:t>
            </a:r>
            <a:r>
              <a:rPr sz="1400" b="1" spc="-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Content</a:t>
            </a:r>
            <a:r>
              <a:rPr sz="1400" b="1" spc="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Arial"/>
                <a:cs typeface="Arial"/>
              </a:rPr>
              <a:t>Creation</a:t>
            </a:r>
            <a:r>
              <a:rPr sz="1400" b="1" spc="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1400" b="1" spc="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Arial"/>
                <a:cs typeface="Arial"/>
              </a:rPr>
              <a:t>Curation</a:t>
            </a:r>
            <a:r>
              <a:rPr sz="1400" b="1" spc="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(Post</a:t>
            </a:r>
            <a:r>
              <a:rPr sz="1400" b="1" spc="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creations,</a:t>
            </a:r>
            <a:r>
              <a:rPr sz="1400" b="1" spc="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Designs/Video</a:t>
            </a:r>
            <a:r>
              <a:rPr sz="1400" b="1" spc="9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Editing,</a:t>
            </a:r>
            <a:r>
              <a:rPr sz="1400" b="1" spc="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Arial"/>
                <a:cs typeface="Arial"/>
              </a:rPr>
              <a:t>Ad</a:t>
            </a:r>
            <a:r>
              <a:rPr sz="1400" b="1" spc="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Campaigns</a:t>
            </a:r>
            <a:r>
              <a:rPr sz="1400" b="1" spc="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Arial"/>
                <a:cs typeface="Arial"/>
              </a:rPr>
              <a:t>over </a:t>
            </a:r>
            <a:r>
              <a:rPr sz="1400" b="1" spc="-3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Arial"/>
                <a:cs typeface="Arial"/>
              </a:rPr>
              <a:t>Social</a:t>
            </a:r>
            <a:r>
              <a:rPr sz="1400" b="1" spc="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Arial"/>
                <a:cs typeface="Arial"/>
              </a:rPr>
              <a:t>Media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 and</a:t>
            </a:r>
            <a:r>
              <a:rPr sz="1400" b="1" spc="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434343"/>
                </a:solidFill>
                <a:latin typeface="Arial"/>
                <a:cs typeface="Arial"/>
              </a:rPr>
              <a:t>Email</a:t>
            </a:r>
            <a:r>
              <a:rPr sz="14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Ideation</a:t>
            </a:r>
            <a:r>
              <a:rPr sz="1400" b="1" spc="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1400" b="1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Arial"/>
                <a:cs typeface="Arial"/>
              </a:rPr>
              <a:t>Creation)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1" y="1671826"/>
            <a:ext cx="7611998" cy="6578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0"/>
              </a:spcBef>
              <a:buChar char="●"/>
              <a:tabLst>
                <a:tab pos="329565" algn="l"/>
                <a:tab pos="330200" algn="l"/>
              </a:tabLst>
            </a:pPr>
            <a:r>
              <a:rPr sz="1400" spc="-10" dirty="0">
                <a:latin typeface="Microsoft Sans Serif"/>
                <a:cs typeface="Microsoft Sans Serif"/>
              </a:rPr>
              <a:t>Design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Tools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Familiarization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(use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Canva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for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creating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visually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appealing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graphics)</a:t>
            </a:r>
            <a:endParaRPr sz="1400" dirty="0">
              <a:latin typeface="Microsoft Sans Serif"/>
              <a:cs typeface="Microsoft Sans Serif"/>
            </a:endParaRPr>
          </a:p>
          <a:p>
            <a:pPr marL="329565" indent="-317500">
              <a:lnSpc>
                <a:spcPct val="100000"/>
              </a:lnSpc>
              <a:buFont typeface="Microsoft Sans Serif"/>
              <a:buChar char="●"/>
              <a:tabLst>
                <a:tab pos="329565" algn="l"/>
                <a:tab pos="330200" algn="l"/>
              </a:tabLst>
            </a:pPr>
            <a:r>
              <a:rPr sz="1400" b="1" spc="-10" dirty="0">
                <a:latin typeface="Arial"/>
                <a:cs typeface="Arial"/>
              </a:rPr>
              <a:t>Video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Creation:</a:t>
            </a:r>
            <a:r>
              <a:rPr sz="1400" b="1" spc="75" dirty="0">
                <a:latin typeface="Arial"/>
                <a:cs typeface="Arial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Utilize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VN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or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any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video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editor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of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your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choice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create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videos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related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to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endParaRPr sz="1400" dirty="0">
              <a:latin typeface="Microsoft Sans Serif"/>
              <a:cs typeface="Microsoft Sans Serif"/>
            </a:endParaRPr>
          </a:p>
          <a:p>
            <a:pPr marL="329565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chosen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topic.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01517" y="1048790"/>
            <a:ext cx="391604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Designs/Video</a:t>
            </a:r>
            <a:r>
              <a:rPr sz="2900" spc="-90" dirty="0"/>
              <a:t> </a:t>
            </a:r>
            <a:r>
              <a:rPr sz="2900" dirty="0"/>
              <a:t>Editing</a:t>
            </a:r>
          </a:p>
        </p:txBody>
      </p:sp>
      <p:pic>
        <p:nvPicPr>
          <p:cNvPr id="5" name="WhatsApp Video 2023-08-04 at 08.36.12">
            <a:hlinkClick r:id="" action="ppaction://media"/>
            <a:extLst>
              <a:ext uri="{FF2B5EF4-FFF2-40B4-BE49-F238E27FC236}">
                <a16:creationId xmlns:a16="http://schemas.microsoft.com/office/drawing/2014/main" id="{D701BDC6-4B86-FDD4-AFD9-0D3A9EF87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2375" y="2209799"/>
            <a:ext cx="3070225" cy="2909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5" dirty="0"/>
              <a:t>4: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0" dirty="0"/>
              <a:t>and</a:t>
            </a:r>
            <a:r>
              <a:rPr spc="20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0" dirty="0"/>
              <a:t>(Post</a:t>
            </a:r>
            <a:r>
              <a:rPr spc="40" dirty="0"/>
              <a:t> </a:t>
            </a:r>
            <a:r>
              <a:rPr spc="-10" dirty="0"/>
              <a:t>creations,</a:t>
            </a:r>
            <a:r>
              <a:rPr spc="45" dirty="0"/>
              <a:t> </a:t>
            </a:r>
            <a:r>
              <a:rPr spc="-10" dirty="0"/>
              <a:t>Designs/Video</a:t>
            </a:r>
            <a:r>
              <a:rPr spc="90" dirty="0"/>
              <a:t> </a:t>
            </a:r>
            <a:r>
              <a:rPr spc="-10" dirty="0"/>
              <a:t>Editing,</a:t>
            </a:r>
            <a:r>
              <a:rPr spc="50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0" dirty="0"/>
              <a:t>Campaigns</a:t>
            </a:r>
            <a:r>
              <a:rPr spc="70" dirty="0"/>
              <a:t> </a:t>
            </a:r>
            <a:r>
              <a:rPr spc="-15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475" y="2099563"/>
            <a:ext cx="724344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20" dirty="0">
                <a:latin typeface="Arial"/>
                <a:cs typeface="Arial"/>
              </a:rPr>
              <a:t>Ad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Campaigns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over</a:t>
            </a:r>
            <a:r>
              <a:rPr sz="1400" b="1" spc="7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Social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Media: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Microsoft Sans Serif"/>
                <a:cs typeface="Microsoft Sans Serif"/>
              </a:rPr>
              <a:t>Come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up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with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3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ad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campaigns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each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covering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one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of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mentioned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goals: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brand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awareness,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driving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website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traffic,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generating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leads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921" y="1369898"/>
            <a:ext cx="359346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b="1" spc="5" dirty="0">
                <a:solidFill>
                  <a:srgbClr val="434343"/>
                </a:solidFill>
                <a:latin typeface="Arial"/>
                <a:cs typeface="Arial"/>
              </a:rPr>
              <a:t>Social</a:t>
            </a:r>
            <a:r>
              <a:rPr sz="2100" b="1"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10" dirty="0">
                <a:solidFill>
                  <a:srgbClr val="434343"/>
                </a:solidFill>
                <a:latin typeface="Arial"/>
                <a:cs typeface="Arial"/>
              </a:rPr>
              <a:t>Media</a:t>
            </a:r>
            <a:r>
              <a:rPr sz="2100" b="1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434343"/>
                </a:solidFill>
                <a:latin typeface="Arial"/>
                <a:cs typeface="Arial"/>
              </a:rPr>
              <a:t>Ad</a:t>
            </a:r>
            <a:r>
              <a:rPr sz="2100" b="1" spc="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5" dirty="0">
                <a:solidFill>
                  <a:srgbClr val="434343"/>
                </a:solidFill>
                <a:latin typeface="Arial"/>
                <a:cs typeface="Arial"/>
              </a:rPr>
              <a:t>Campaigns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5" dirty="0"/>
              <a:t>4: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0" dirty="0"/>
              <a:t>and</a:t>
            </a:r>
            <a:r>
              <a:rPr spc="20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0" dirty="0"/>
              <a:t>(Post</a:t>
            </a:r>
            <a:r>
              <a:rPr spc="40" dirty="0"/>
              <a:t> </a:t>
            </a:r>
            <a:r>
              <a:rPr spc="-10" dirty="0"/>
              <a:t>creations,</a:t>
            </a:r>
            <a:r>
              <a:rPr spc="45" dirty="0"/>
              <a:t> </a:t>
            </a:r>
            <a:r>
              <a:rPr spc="-10" dirty="0"/>
              <a:t>Designs/Video</a:t>
            </a:r>
            <a:r>
              <a:rPr spc="90" dirty="0"/>
              <a:t> </a:t>
            </a:r>
            <a:r>
              <a:rPr spc="-10" dirty="0"/>
              <a:t>Editing,</a:t>
            </a:r>
            <a:r>
              <a:rPr spc="50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0" dirty="0"/>
              <a:t>Campaigns</a:t>
            </a:r>
            <a:r>
              <a:rPr spc="70" dirty="0"/>
              <a:t> </a:t>
            </a:r>
            <a:r>
              <a:rPr spc="-15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5921" y="1369898"/>
            <a:ext cx="359346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b="1" spc="5" dirty="0">
                <a:solidFill>
                  <a:srgbClr val="434343"/>
                </a:solidFill>
                <a:latin typeface="Arial"/>
                <a:cs typeface="Arial"/>
              </a:rPr>
              <a:t>Social</a:t>
            </a:r>
            <a:r>
              <a:rPr sz="2100" b="1"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10" dirty="0">
                <a:solidFill>
                  <a:srgbClr val="434343"/>
                </a:solidFill>
                <a:latin typeface="Arial"/>
                <a:cs typeface="Arial"/>
              </a:rPr>
              <a:t>Media</a:t>
            </a:r>
            <a:r>
              <a:rPr sz="2100" b="1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434343"/>
                </a:solidFill>
                <a:latin typeface="Arial"/>
                <a:cs typeface="Arial"/>
              </a:rPr>
              <a:t>Ad</a:t>
            </a:r>
            <a:r>
              <a:rPr sz="2100" b="1" spc="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5" dirty="0">
                <a:solidFill>
                  <a:srgbClr val="434343"/>
                </a:solidFill>
                <a:latin typeface="Arial"/>
                <a:cs typeface="Arial"/>
              </a:rPr>
              <a:t>Campaigns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39F20-81C0-95A6-C806-9C00E4A1F23D}"/>
              </a:ext>
            </a:extLst>
          </p:cNvPr>
          <p:cNvSpPr txBox="1"/>
          <p:nvPr/>
        </p:nvSpPr>
        <p:spPr>
          <a:xfrm>
            <a:off x="5029200" y="1889125"/>
            <a:ext cx="3276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Brand Awareness Campaign :</a:t>
            </a:r>
          </a:p>
          <a:p>
            <a:endParaRPr lang="en-IN" dirty="0"/>
          </a:p>
          <a:p>
            <a:r>
              <a:rPr lang="en-IN" b="1" dirty="0"/>
              <a:t>Targeting:</a:t>
            </a:r>
            <a:r>
              <a:rPr lang="en-IN" dirty="0"/>
              <a:t> </a:t>
            </a:r>
            <a:r>
              <a:rPr lang="en-IN" sz="1400" dirty="0"/>
              <a:t>Location: India, All genders,</a:t>
            </a:r>
          </a:p>
          <a:p>
            <a:pPr algn="l"/>
            <a:r>
              <a:rPr lang="en-IN" sz="1400" dirty="0"/>
              <a:t> Interests: </a:t>
            </a:r>
            <a:r>
              <a:rPr lang="en-US" sz="12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Philips, Panasonic or LG      	 Electronics</a:t>
            </a:r>
            <a:endParaRPr lang="en-US" sz="1200" b="0" i="0" dirty="0">
              <a:solidFill>
                <a:srgbClr val="1C1E21"/>
              </a:solidFill>
              <a:effectLst/>
              <a:latin typeface="inheri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BD52E-861A-550A-8B5C-B075B539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05" y="1790211"/>
            <a:ext cx="2206095" cy="31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6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5" dirty="0"/>
              <a:t>4: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0" dirty="0"/>
              <a:t>and</a:t>
            </a:r>
            <a:r>
              <a:rPr spc="20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0" dirty="0"/>
              <a:t>(Post</a:t>
            </a:r>
            <a:r>
              <a:rPr spc="40" dirty="0"/>
              <a:t> </a:t>
            </a:r>
            <a:r>
              <a:rPr spc="-10" dirty="0"/>
              <a:t>creations,</a:t>
            </a:r>
            <a:r>
              <a:rPr spc="45" dirty="0"/>
              <a:t> </a:t>
            </a:r>
            <a:r>
              <a:rPr spc="-10" dirty="0"/>
              <a:t>Designs/Video</a:t>
            </a:r>
            <a:r>
              <a:rPr spc="90" dirty="0"/>
              <a:t> </a:t>
            </a:r>
            <a:r>
              <a:rPr spc="-10" dirty="0"/>
              <a:t>Editing,</a:t>
            </a:r>
            <a:r>
              <a:rPr spc="50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0" dirty="0"/>
              <a:t>Campaigns</a:t>
            </a:r>
            <a:r>
              <a:rPr spc="70" dirty="0"/>
              <a:t> </a:t>
            </a:r>
            <a:r>
              <a:rPr spc="-15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5921" y="1369898"/>
            <a:ext cx="359346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b="1" spc="5" dirty="0">
                <a:solidFill>
                  <a:srgbClr val="434343"/>
                </a:solidFill>
                <a:latin typeface="Arial"/>
                <a:cs typeface="Arial"/>
              </a:rPr>
              <a:t>Social</a:t>
            </a:r>
            <a:r>
              <a:rPr sz="2100" b="1"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10" dirty="0">
                <a:solidFill>
                  <a:srgbClr val="434343"/>
                </a:solidFill>
                <a:latin typeface="Arial"/>
                <a:cs typeface="Arial"/>
              </a:rPr>
              <a:t>Media</a:t>
            </a:r>
            <a:r>
              <a:rPr sz="2100" b="1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434343"/>
                </a:solidFill>
                <a:latin typeface="Arial"/>
                <a:cs typeface="Arial"/>
              </a:rPr>
              <a:t>Ad</a:t>
            </a:r>
            <a:r>
              <a:rPr sz="2100" b="1" spc="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5" dirty="0">
                <a:solidFill>
                  <a:srgbClr val="434343"/>
                </a:solidFill>
                <a:latin typeface="Arial"/>
                <a:cs typeface="Arial"/>
              </a:rPr>
              <a:t>Campaigns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39F20-81C0-95A6-C806-9C00E4A1F23D}"/>
              </a:ext>
            </a:extLst>
          </p:cNvPr>
          <p:cNvSpPr txBox="1"/>
          <p:nvPr/>
        </p:nvSpPr>
        <p:spPr>
          <a:xfrm>
            <a:off x="5029200" y="1889125"/>
            <a:ext cx="32766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Driving Website Traffic :</a:t>
            </a:r>
          </a:p>
          <a:p>
            <a:endParaRPr lang="en-IN" dirty="0"/>
          </a:p>
          <a:p>
            <a:r>
              <a:rPr lang="en-IN" b="1" dirty="0"/>
              <a:t>Targeting:</a:t>
            </a:r>
            <a:r>
              <a:rPr lang="en-IN" dirty="0"/>
              <a:t> </a:t>
            </a:r>
            <a:r>
              <a:rPr lang="en-IN" sz="1400" dirty="0"/>
              <a:t>Location: India, All genders,</a:t>
            </a:r>
          </a:p>
          <a:p>
            <a:pPr algn="l"/>
            <a:r>
              <a:rPr lang="en-IN" sz="1400" dirty="0"/>
              <a:t> Interests: </a:t>
            </a:r>
            <a:r>
              <a:rPr lang="en-US" sz="12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Philips, Panasonic or LG      	 Electronics</a:t>
            </a:r>
            <a:endParaRPr lang="en-US" sz="1200" b="0" i="0" dirty="0">
              <a:solidFill>
                <a:srgbClr val="1C1E21"/>
              </a:solidFill>
              <a:effectLst/>
              <a:latin typeface="inherit"/>
            </a:endParaRPr>
          </a:p>
          <a:p>
            <a:pPr algn="l"/>
            <a:endParaRPr lang="en-US" sz="1400" b="0" i="0" dirty="0">
              <a:solidFill>
                <a:srgbClr val="1C1E21"/>
              </a:solidFill>
              <a:effectLst/>
              <a:latin typeface="inherit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92CFE-BD6D-426C-8543-81799A49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45137"/>
            <a:ext cx="2362200" cy="30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18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5" dirty="0"/>
              <a:t>4: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0" dirty="0"/>
              <a:t>and</a:t>
            </a:r>
            <a:r>
              <a:rPr spc="20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0" dirty="0"/>
              <a:t>(Post</a:t>
            </a:r>
            <a:r>
              <a:rPr spc="40" dirty="0"/>
              <a:t> </a:t>
            </a:r>
            <a:r>
              <a:rPr spc="-10" dirty="0"/>
              <a:t>creations,</a:t>
            </a:r>
            <a:r>
              <a:rPr spc="45" dirty="0"/>
              <a:t> </a:t>
            </a:r>
            <a:r>
              <a:rPr spc="-10" dirty="0"/>
              <a:t>Designs/Video</a:t>
            </a:r>
            <a:r>
              <a:rPr spc="90" dirty="0"/>
              <a:t> </a:t>
            </a:r>
            <a:r>
              <a:rPr spc="-10" dirty="0"/>
              <a:t>Editing,</a:t>
            </a:r>
            <a:r>
              <a:rPr spc="50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0" dirty="0"/>
              <a:t>Campaigns</a:t>
            </a:r>
            <a:r>
              <a:rPr spc="70" dirty="0"/>
              <a:t> </a:t>
            </a:r>
            <a:r>
              <a:rPr spc="-15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5921" y="1369898"/>
            <a:ext cx="359346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b="1" spc="5" dirty="0">
                <a:solidFill>
                  <a:srgbClr val="434343"/>
                </a:solidFill>
                <a:latin typeface="Arial"/>
                <a:cs typeface="Arial"/>
              </a:rPr>
              <a:t>Social</a:t>
            </a:r>
            <a:r>
              <a:rPr sz="2100" b="1"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10" dirty="0">
                <a:solidFill>
                  <a:srgbClr val="434343"/>
                </a:solidFill>
                <a:latin typeface="Arial"/>
                <a:cs typeface="Arial"/>
              </a:rPr>
              <a:t>Media</a:t>
            </a:r>
            <a:r>
              <a:rPr sz="2100" b="1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434343"/>
                </a:solidFill>
                <a:latin typeface="Arial"/>
                <a:cs typeface="Arial"/>
              </a:rPr>
              <a:t>Ad</a:t>
            </a:r>
            <a:r>
              <a:rPr sz="2100" b="1" spc="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5" dirty="0">
                <a:solidFill>
                  <a:srgbClr val="434343"/>
                </a:solidFill>
                <a:latin typeface="Arial"/>
                <a:cs typeface="Arial"/>
              </a:rPr>
              <a:t>Campaigns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39F20-81C0-95A6-C806-9C00E4A1F23D}"/>
              </a:ext>
            </a:extLst>
          </p:cNvPr>
          <p:cNvSpPr txBox="1"/>
          <p:nvPr/>
        </p:nvSpPr>
        <p:spPr>
          <a:xfrm>
            <a:off x="5029200" y="1889125"/>
            <a:ext cx="32766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Generating Leads :</a:t>
            </a:r>
          </a:p>
          <a:p>
            <a:endParaRPr lang="en-IN" dirty="0"/>
          </a:p>
          <a:p>
            <a:r>
              <a:rPr lang="en-IN" b="1" dirty="0"/>
              <a:t>Targeting:</a:t>
            </a:r>
            <a:r>
              <a:rPr lang="en-IN" dirty="0"/>
              <a:t> </a:t>
            </a:r>
            <a:r>
              <a:rPr lang="en-IN" sz="1400" dirty="0"/>
              <a:t>Location: India, All genders,</a:t>
            </a:r>
          </a:p>
          <a:p>
            <a:pPr algn="l"/>
            <a:r>
              <a:rPr lang="en-IN" sz="1400" dirty="0"/>
              <a:t> Interests: </a:t>
            </a:r>
            <a:r>
              <a:rPr lang="en-US" sz="12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Philips, Panasonic or LG      	 Electronics</a:t>
            </a:r>
            <a:endParaRPr lang="en-US" sz="1200" b="0" i="0" dirty="0">
              <a:solidFill>
                <a:srgbClr val="1C1E21"/>
              </a:solidFill>
              <a:effectLst/>
              <a:latin typeface="inherit"/>
            </a:endParaRPr>
          </a:p>
          <a:p>
            <a:pPr algn="l"/>
            <a:endParaRPr lang="en-US" sz="1400" b="0" i="0" dirty="0">
              <a:solidFill>
                <a:srgbClr val="1C1E21"/>
              </a:solidFill>
              <a:effectLst/>
              <a:latin typeface="inherit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AE91C-059A-8B42-CC1D-71BAAE3F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11076"/>
            <a:ext cx="2438400" cy="30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61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5" dirty="0"/>
              <a:t>4: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0" dirty="0"/>
              <a:t>and</a:t>
            </a:r>
            <a:r>
              <a:rPr spc="20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0" dirty="0"/>
              <a:t>(Post</a:t>
            </a:r>
            <a:r>
              <a:rPr spc="40" dirty="0"/>
              <a:t> </a:t>
            </a:r>
            <a:r>
              <a:rPr spc="-10" dirty="0"/>
              <a:t>creations,</a:t>
            </a:r>
            <a:r>
              <a:rPr spc="45" dirty="0"/>
              <a:t> </a:t>
            </a:r>
            <a:r>
              <a:rPr spc="-10" dirty="0"/>
              <a:t>Designs/Video</a:t>
            </a:r>
            <a:r>
              <a:rPr spc="90" dirty="0"/>
              <a:t> </a:t>
            </a:r>
            <a:r>
              <a:rPr spc="-10" dirty="0"/>
              <a:t>Editing,</a:t>
            </a:r>
            <a:r>
              <a:rPr spc="50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0" dirty="0"/>
              <a:t>Campaigns</a:t>
            </a:r>
            <a:r>
              <a:rPr spc="70" dirty="0"/>
              <a:t> </a:t>
            </a:r>
            <a:r>
              <a:rPr spc="-15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7483" y="2099563"/>
            <a:ext cx="7868920" cy="1305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9565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latin typeface="Arial"/>
                <a:cs typeface="Arial"/>
              </a:rPr>
              <a:t>For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every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campaign</a:t>
            </a:r>
            <a:r>
              <a:rPr sz="1400" b="1" spc="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clearly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define:</a:t>
            </a:r>
            <a:endParaRPr sz="14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Font typeface="Microsoft Sans Serif"/>
              <a:buChar char="●"/>
              <a:tabLst>
                <a:tab pos="329565" algn="l"/>
                <a:tab pos="330200" algn="l"/>
              </a:tabLst>
            </a:pPr>
            <a:r>
              <a:rPr sz="1400" b="1" spc="-15" dirty="0">
                <a:latin typeface="Arial"/>
                <a:cs typeface="Arial"/>
              </a:rPr>
              <a:t>Advertising</a:t>
            </a:r>
            <a:r>
              <a:rPr sz="1400" b="1" spc="11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Goals:</a:t>
            </a:r>
            <a:r>
              <a:rPr sz="1400" b="1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increasing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brand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awareness,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driving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website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traffic,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or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generating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leads.</a:t>
            </a:r>
            <a:endParaRPr sz="1400">
              <a:latin typeface="Microsoft Sans Serif"/>
              <a:cs typeface="Microsoft Sans Serif"/>
            </a:endParaRPr>
          </a:p>
          <a:p>
            <a:pPr marL="329565" marR="5080" indent="-317500">
              <a:lnSpc>
                <a:spcPct val="100000"/>
              </a:lnSpc>
              <a:spcBef>
                <a:spcPts val="5"/>
              </a:spcBef>
              <a:buFont typeface="Microsoft Sans Serif"/>
              <a:buChar char="●"/>
              <a:tabLst>
                <a:tab pos="329565" algn="l"/>
                <a:tab pos="330200" algn="l"/>
              </a:tabLst>
            </a:pPr>
            <a:r>
              <a:rPr sz="1400" b="1" spc="-20" dirty="0">
                <a:latin typeface="Arial"/>
                <a:cs typeface="Arial"/>
              </a:rPr>
              <a:t>Audience</a:t>
            </a:r>
            <a:r>
              <a:rPr sz="1400" b="1" spc="9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Targeting:</a:t>
            </a:r>
            <a:r>
              <a:rPr sz="1400" b="1" spc="7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Define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target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audience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for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ad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campaigns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based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on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demographics,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interests,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and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behavior.</a:t>
            </a:r>
            <a:endParaRPr sz="1400">
              <a:latin typeface="Microsoft Sans Serif"/>
              <a:cs typeface="Microsoft Sans Serif"/>
            </a:endParaRPr>
          </a:p>
          <a:p>
            <a:pPr marL="329565" marR="212725" indent="-317500">
              <a:lnSpc>
                <a:spcPct val="100000"/>
              </a:lnSpc>
              <a:buFont typeface="Microsoft Sans Serif"/>
              <a:buChar char="●"/>
              <a:tabLst>
                <a:tab pos="329565" algn="l"/>
                <a:tab pos="330200" algn="l"/>
              </a:tabLst>
            </a:pPr>
            <a:r>
              <a:rPr sz="1400" b="1" spc="-20" dirty="0">
                <a:latin typeface="Arial"/>
                <a:cs typeface="Arial"/>
              </a:rPr>
              <a:t>Ad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Creation:</a:t>
            </a:r>
            <a:r>
              <a:rPr sz="1400" b="1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Create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visually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appealing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creatives,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compelling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copy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relevant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call-to-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action.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0" marR="5080" indent="-218376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10" dirty="0"/>
              <a:t>4:</a:t>
            </a:r>
            <a:r>
              <a:rPr spc="-5" dirty="0"/>
              <a:t> </a:t>
            </a:r>
            <a:r>
              <a:rPr spc="-15" dirty="0"/>
              <a:t>Content</a:t>
            </a:r>
            <a:r>
              <a:rPr spc="70" dirty="0"/>
              <a:t> </a:t>
            </a:r>
            <a:r>
              <a:rPr spc="-10" dirty="0"/>
              <a:t>Creation</a:t>
            </a:r>
            <a:r>
              <a:rPr spc="45" dirty="0"/>
              <a:t> </a:t>
            </a:r>
            <a:r>
              <a:rPr spc="-15" dirty="0"/>
              <a:t>and</a:t>
            </a:r>
            <a:r>
              <a:rPr spc="15" dirty="0"/>
              <a:t> </a:t>
            </a:r>
            <a:r>
              <a:rPr spc="-10" dirty="0"/>
              <a:t>Curation</a:t>
            </a:r>
            <a:r>
              <a:rPr spc="45" dirty="0"/>
              <a:t> </a:t>
            </a:r>
            <a:r>
              <a:rPr spc="-15" dirty="0"/>
              <a:t>(Post</a:t>
            </a:r>
            <a:r>
              <a:rPr spc="40" dirty="0"/>
              <a:t> </a:t>
            </a:r>
            <a:r>
              <a:rPr spc="-15" dirty="0"/>
              <a:t>creations,</a:t>
            </a:r>
            <a:r>
              <a:rPr spc="50" dirty="0"/>
              <a:t> </a:t>
            </a:r>
            <a:r>
              <a:rPr spc="-15" dirty="0"/>
              <a:t>Designs/Video</a:t>
            </a:r>
            <a:r>
              <a:rPr spc="90" dirty="0"/>
              <a:t> </a:t>
            </a:r>
            <a:r>
              <a:rPr spc="-15" dirty="0"/>
              <a:t>Editing,</a:t>
            </a:r>
            <a:r>
              <a:rPr spc="45" dirty="0"/>
              <a:t> </a:t>
            </a:r>
            <a:r>
              <a:rPr spc="-20" dirty="0"/>
              <a:t>Ad</a:t>
            </a:r>
            <a:r>
              <a:rPr spc="45" dirty="0"/>
              <a:t> </a:t>
            </a:r>
            <a:r>
              <a:rPr spc="-15" dirty="0"/>
              <a:t>Campaigns</a:t>
            </a:r>
            <a:r>
              <a:rPr spc="75" dirty="0"/>
              <a:t> </a:t>
            </a:r>
            <a:r>
              <a:rPr spc="-20" dirty="0"/>
              <a:t>over </a:t>
            </a:r>
            <a:r>
              <a:rPr spc="-375" dirty="0"/>
              <a:t> </a:t>
            </a:r>
            <a:r>
              <a:rPr spc="-10" dirty="0"/>
              <a:t>Social</a:t>
            </a:r>
            <a:r>
              <a:rPr spc="30" dirty="0"/>
              <a:t> </a:t>
            </a:r>
            <a:r>
              <a:rPr spc="-10" dirty="0"/>
              <a:t>Media</a:t>
            </a:r>
            <a:r>
              <a:rPr spc="-15" dirty="0"/>
              <a:t> and</a:t>
            </a:r>
            <a:r>
              <a:rPr spc="30" dirty="0"/>
              <a:t> </a:t>
            </a:r>
            <a:r>
              <a:rPr spc="-5" dirty="0"/>
              <a:t>Email</a:t>
            </a:r>
            <a:r>
              <a:rPr spc="-10" dirty="0"/>
              <a:t> </a:t>
            </a:r>
            <a:r>
              <a:rPr spc="-15" dirty="0"/>
              <a:t>Ideation</a:t>
            </a:r>
            <a:r>
              <a:rPr spc="55" dirty="0"/>
              <a:t> </a:t>
            </a:r>
            <a:r>
              <a:rPr spc="-15" dirty="0"/>
              <a:t>and</a:t>
            </a:r>
            <a:r>
              <a:rPr spc="5" dirty="0"/>
              <a:t> </a:t>
            </a:r>
            <a:r>
              <a:rPr spc="-10" dirty="0"/>
              <a:t>Creation)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475" y="2099563"/>
            <a:ext cx="741616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20" dirty="0">
                <a:latin typeface="Arial"/>
                <a:cs typeface="Arial"/>
              </a:rPr>
              <a:t>Ad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Campaigns</a:t>
            </a:r>
            <a:r>
              <a:rPr sz="1400" b="1" spc="4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for</a:t>
            </a:r>
            <a:r>
              <a:rPr sz="1400" b="1" spc="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email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marketing: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Microsoft Sans Serif"/>
                <a:cs typeface="Microsoft Sans Serif"/>
              </a:rPr>
              <a:t>Come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up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with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2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email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ad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campaigns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with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the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mentioned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goals: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brand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awareness</a:t>
            </a:r>
            <a:r>
              <a:rPr sz="1400" spc="9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&amp;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generating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leads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921" y="1369898"/>
            <a:ext cx="2688590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b="1" dirty="0">
                <a:solidFill>
                  <a:srgbClr val="434343"/>
                </a:solidFill>
                <a:latin typeface="Arial"/>
                <a:cs typeface="Arial"/>
              </a:rPr>
              <a:t>Email</a:t>
            </a:r>
            <a:r>
              <a:rPr sz="2100" b="1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434343"/>
                </a:solidFill>
                <a:latin typeface="Arial"/>
                <a:cs typeface="Arial"/>
              </a:rPr>
              <a:t>Ad</a:t>
            </a:r>
            <a:r>
              <a:rPr sz="2100" b="1" spc="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100" b="1" spc="5" dirty="0">
                <a:solidFill>
                  <a:srgbClr val="434343"/>
                </a:solidFill>
                <a:latin typeface="Arial"/>
                <a:cs typeface="Arial"/>
              </a:rPr>
              <a:t>Campaigns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136525"/>
            <a:ext cx="3649879" cy="102784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100" dirty="0"/>
              <a:t>Email</a:t>
            </a:r>
            <a:r>
              <a:rPr sz="2100" spc="-30" dirty="0"/>
              <a:t> </a:t>
            </a:r>
            <a:r>
              <a:rPr sz="2100" spc="-25" dirty="0"/>
              <a:t>Ad</a:t>
            </a:r>
            <a:r>
              <a:rPr sz="2100" spc="40" dirty="0"/>
              <a:t> </a:t>
            </a:r>
            <a:r>
              <a:rPr sz="2100" spc="5" dirty="0"/>
              <a:t>Campaign</a:t>
            </a:r>
            <a:r>
              <a:rPr sz="2100" spc="-75" dirty="0"/>
              <a:t> </a:t>
            </a:r>
            <a:r>
              <a:rPr sz="2100" spc="5" dirty="0"/>
              <a:t>1 </a:t>
            </a:r>
            <a:r>
              <a:rPr sz="2100" dirty="0"/>
              <a:t>-</a:t>
            </a:r>
            <a:r>
              <a:rPr sz="2100" spc="10" dirty="0"/>
              <a:t> </a:t>
            </a:r>
            <a:r>
              <a:rPr sz="2100" spc="5" dirty="0"/>
              <a:t>Brand</a:t>
            </a:r>
            <a:r>
              <a:rPr sz="2100" spc="-50" dirty="0"/>
              <a:t> </a:t>
            </a:r>
            <a:r>
              <a:rPr sz="2100" dirty="0"/>
              <a:t>Awareness</a:t>
            </a:r>
            <a:endParaRPr sz="2100"/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900" b="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(insert</a:t>
            </a:r>
            <a:r>
              <a:rPr sz="1900" b="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900" b="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emailer</a:t>
            </a:r>
            <a:r>
              <a:rPr sz="1900" b="0" spc="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900" b="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image)</a:t>
            </a:r>
            <a:endParaRPr sz="1900">
              <a:latin typeface="Microsoft Sans Serif"/>
              <a:cs typeface="Microsoft Sans Seri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B4F73-54C4-B250-C85C-039536C0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54" y="136525"/>
            <a:ext cx="3048746" cy="4708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33060"/>
            <a:ext cx="727329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4840" marR="5080" indent="-3152775">
              <a:lnSpc>
                <a:spcPct val="114900"/>
              </a:lnSpc>
              <a:spcBef>
                <a:spcPts val="100"/>
              </a:spcBef>
            </a:pPr>
            <a:r>
              <a:rPr sz="1900" spc="-5" dirty="0"/>
              <a:t>Part</a:t>
            </a:r>
            <a:r>
              <a:rPr sz="1900" spc="-10" dirty="0"/>
              <a:t> </a:t>
            </a:r>
            <a:r>
              <a:rPr sz="1900" spc="-5" dirty="0"/>
              <a:t>1:</a:t>
            </a:r>
            <a:r>
              <a:rPr sz="1900" spc="15" dirty="0"/>
              <a:t> </a:t>
            </a:r>
            <a:r>
              <a:rPr sz="1900" spc="-10" dirty="0"/>
              <a:t>Brand</a:t>
            </a:r>
            <a:r>
              <a:rPr sz="1900" spc="10" dirty="0"/>
              <a:t> </a:t>
            </a:r>
            <a:r>
              <a:rPr sz="1900" spc="-20" dirty="0"/>
              <a:t>study,</a:t>
            </a:r>
            <a:r>
              <a:rPr sz="1900" spc="95" dirty="0"/>
              <a:t> </a:t>
            </a:r>
            <a:r>
              <a:rPr sz="1900" spc="-10" dirty="0"/>
              <a:t>Competitor</a:t>
            </a:r>
            <a:r>
              <a:rPr sz="1900" spc="50" dirty="0"/>
              <a:t> </a:t>
            </a:r>
            <a:r>
              <a:rPr sz="1900" spc="-15" dirty="0"/>
              <a:t>Analysis</a:t>
            </a:r>
            <a:r>
              <a:rPr sz="1900" spc="120" dirty="0"/>
              <a:t> </a:t>
            </a:r>
            <a:r>
              <a:rPr sz="1900" spc="-5" dirty="0"/>
              <a:t>&amp; </a:t>
            </a:r>
            <a:r>
              <a:rPr sz="1900" spc="-10" dirty="0"/>
              <a:t>Buyer’s/Audience’s </a:t>
            </a:r>
            <a:r>
              <a:rPr sz="1900" spc="-515" dirty="0"/>
              <a:t> </a:t>
            </a:r>
            <a:r>
              <a:rPr sz="1900" spc="-5" dirty="0"/>
              <a:t>Persona</a:t>
            </a:r>
            <a:endParaRPr sz="1900" dirty="0"/>
          </a:p>
        </p:txBody>
      </p:sp>
      <p:sp>
        <p:nvSpPr>
          <p:cNvPr id="3" name="object 3"/>
          <p:cNvSpPr txBox="1"/>
          <p:nvPr/>
        </p:nvSpPr>
        <p:spPr>
          <a:xfrm>
            <a:off x="975358" y="823940"/>
            <a:ext cx="6695459" cy="683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1765" algn="just">
              <a:lnSpc>
                <a:spcPct val="100000"/>
              </a:lnSpc>
              <a:spcBef>
                <a:spcPts val="90"/>
              </a:spcBef>
              <a:tabLst>
                <a:tab pos="469900" algn="l"/>
                <a:tab pos="470534" algn="l"/>
              </a:tabLst>
            </a:pPr>
            <a:r>
              <a:rPr lang="en-IN" sz="1400" b="1" spc="-10" dirty="0">
                <a:latin typeface="Arial"/>
                <a:cs typeface="Arial"/>
              </a:rPr>
              <a:t>COMPANY/TOPIC for the project : HAVELLS INDIA LIMITED</a:t>
            </a:r>
          </a:p>
          <a:p>
            <a:pPr marL="151765" algn="just">
              <a:lnSpc>
                <a:spcPct val="100000"/>
              </a:lnSpc>
              <a:spcBef>
                <a:spcPts val="90"/>
              </a:spcBef>
              <a:tabLst>
                <a:tab pos="469900" algn="l"/>
                <a:tab pos="470534" algn="l"/>
              </a:tabLst>
            </a:pPr>
            <a:r>
              <a:rPr lang="en-IN" sz="1400" b="1" spc="-10" dirty="0">
                <a:latin typeface="Arial"/>
                <a:cs typeface="Arial"/>
              </a:rPr>
              <a:t>Brand Messaging : </a:t>
            </a:r>
            <a:r>
              <a:rPr lang="en-IN" sz="1400" spc="-10" dirty="0">
                <a:latin typeface="-apple-system"/>
                <a:cs typeface="Arial"/>
              </a:rPr>
              <a:t>Funny and Informative</a:t>
            </a:r>
            <a:r>
              <a:rPr lang="en-IN" sz="1400" b="1" spc="-10" dirty="0">
                <a:latin typeface="Arial"/>
                <a:cs typeface="Arial"/>
              </a:rPr>
              <a:t>,</a:t>
            </a:r>
          </a:p>
          <a:p>
            <a:pPr marL="151765" algn="just">
              <a:lnSpc>
                <a:spcPct val="100000"/>
              </a:lnSpc>
              <a:spcBef>
                <a:spcPts val="90"/>
              </a:spcBef>
              <a:tabLst>
                <a:tab pos="469900" algn="l"/>
                <a:tab pos="470534" algn="l"/>
              </a:tabLst>
            </a:pPr>
            <a:endParaRPr lang="en-IN" sz="1400" b="1" spc="-1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F770C-1259-1ABA-FF0F-5AA86B5CC239}"/>
              </a:ext>
            </a:extLst>
          </p:cNvPr>
          <p:cNvSpPr txBox="1"/>
          <p:nvPr/>
        </p:nvSpPr>
        <p:spPr>
          <a:xfrm>
            <a:off x="4397473" y="981034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dirty="0">
                <a:solidFill>
                  <a:srgbClr val="000000"/>
                </a:solidFill>
                <a:effectLst/>
                <a:latin typeface="-apple-system"/>
              </a:rPr>
              <a:t>incredible</a:t>
            </a:r>
            <a:r>
              <a:rPr lang="en-I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-apple-system"/>
              </a:rPr>
              <a:t>innovations</a:t>
            </a:r>
            <a:r>
              <a:rPr lang="en-I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D788E-CEAB-F5B1-5E0F-FEEFAFE1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31925"/>
            <a:ext cx="1736725" cy="173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951129-437A-D162-BCF5-51C138885C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95" y="1456368"/>
            <a:ext cx="1763375" cy="1763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439F2A-3AA6-D6B6-9127-2D19E56405EC}"/>
              </a:ext>
            </a:extLst>
          </p:cNvPr>
          <p:cNvSpPr txBox="1"/>
          <p:nvPr/>
        </p:nvSpPr>
        <p:spPr>
          <a:xfrm>
            <a:off x="685800" y="3263466"/>
            <a:ext cx="838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5"/>
              </a:rPr>
              <a:t>https://www.instagram.com/p/CuGXeHPIByt/?igshid=MzRlODBiNWFlZA==</a:t>
            </a:r>
            <a:endParaRPr lang="en-IN" sz="1400" dirty="0"/>
          </a:p>
          <a:p>
            <a:endParaRPr lang="en-IN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0B048-27BB-F6D3-8B4D-67C5B7D70AAF}"/>
              </a:ext>
            </a:extLst>
          </p:cNvPr>
          <p:cNvSpPr txBox="1"/>
          <p:nvPr/>
        </p:nvSpPr>
        <p:spPr>
          <a:xfrm>
            <a:off x="685800" y="3485321"/>
            <a:ext cx="5806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6"/>
              </a:rPr>
              <a:t>https://www.instagram.com/p/CuHOZK1oyi3/?igshid=MzRlODBiNWFlZA</a:t>
            </a:r>
            <a:r>
              <a:rPr lang="en-IN" dirty="0">
                <a:hlinkClick r:id="rId6"/>
              </a:rPr>
              <a:t>==</a:t>
            </a:r>
            <a:endParaRPr lang="en-IN" dirty="0"/>
          </a:p>
          <a:p>
            <a:endParaRPr lang="en-IN" dirty="0"/>
          </a:p>
          <a:p>
            <a:r>
              <a:rPr lang="en-IN" sz="1600" b="1" dirty="0"/>
              <a:t>Tagline : </a:t>
            </a:r>
            <a:r>
              <a:rPr lang="en-IN" sz="1600" dirty="0"/>
              <a:t>committed to save energy</a:t>
            </a:r>
          </a:p>
        </p:txBody>
      </p:sp>
    </p:spTree>
    <p:extLst>
      <p:ext uri="{BB962C8B-B14F-4D97-AF65-F5344CB8AC3E}">
        <p14:creationId xmlns:p14="http://schemas.microsoft.com/office/powerpoint/2010/main" val="202570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6525"/>
            <a:ext cx="4259479" cy="102784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100" dirty="0"/>
              <a:t>Email</a:t>
            </a:r>
            <a:r>
              <a:rPr sz="2100" spc="-30" dirty="0"/>
              <a:t> </a:t>
            </a:r>
            <a:r>
              <a:rPr sz="2100" spc="-25" dirty="0"/>
              <a:t>Ad</a:t>
            </a:r>
            <a:r>
              <a:rPr sz="2100" spc="40" dirty="0"/>
              <a:t> </a:t>
            </a:r>
            <a:r>
              <a:rPr sz="2100" spc="5" dirty="0"/>
              <a:t>Campaign</a:t>
            </a:r>
            <a:r>
              <a:rPr sz="2100" spc="-75" dirty="0"/>
              <a:t> </a:t>
            </a:r>
            <a:r>
              <a:rPr sz="2100" spc="5" dirty="0"/>
              <a:t>2 </a:t>
            </a:r>
            <a:r>
              <a:rPr sz="2100" dirty="0"/>
              <a:t>-</a:t>
            </a:r>
            <a:r>
              <a:rPr sz="2100" spc="10" dirty="0"/>
              <a:t> </a:t>
            </a:r>
            <a:r>
              <a:rPr sz="2100" spc="5" dirty="0"/>
              <a:t>Lead</a:t>
            </a:r>
            <a:r>
              <a:rPr sz="2100" spc="-30" dirty="0"/>
              <a:t> </a:t>
            </a:r>
            <a:r>
              <a:rPr sz="2100" dirty="0"/>
              <a:t>Generation</a:t>
            </a: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900" b="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(insert</a:t>
            </a:r>
            <a:r>
              <a:rPr sz="1900" b="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900" b="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emailer</a:t>
            </a:r>
            <a:r>
              <a:rPr sz="1900" b="0" spc="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900" b="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image)</a:t>
            </a:r>
            <a:endParaRPr sz="1900" dirty="0">
              <a:latin typeface="Microsoft Sans Serif"/>
              <a:cs typeface="Microsoft Sans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FEC9C-DE7E-7D9F-9CE8-68FEE81C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-21102"/>
            <a:ext cx="3100320" cy="50895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1" y="136526"/>
            <a:ext cx="6352032" cy="49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315">
              <a:lnSpc>
                <a:spcPct val="115900"/>
              </a:lnSpc>
              <a:spcBef>
                <a:spcPts val="100"/>
              </a:spcBef>
            </a:pPr>
            <a:r>
              <a:rPr spc="-5" dirty="0"/>
              <a:t>Part</a:t>
            </a:r>
            <a:r>
              <a:rPr spc="15" dirty="0"/>
              <a:t> </a:t>
            </a:r>
            <a:r>
              <a:rPr spc="-10" dirty="0"/>
              <a:t>4: </a:t>
            </a:r>
            <a:r>
              <a:rPr spc="-15" dirty="0"/>
              <a:t>Content</a:t>
            </a:r>
            <a:r>
              <a:rPr spc="60" dirty="0"/>
              <a:t> </a:t>
            </a:r>
            <a:r>
              <a:rPr spc="-10" dirty="0"/>
              <a:t>Creation</a:t>
            </a:r>
            <a:r>
              <a:rPr spc="35" dirty="0"/>
              <a:t> </a:t>
            </a:r>
            <a:r>
              <a:rPr spc="-15" dirty="0"/>
              <a:t>and</a:t>
            </a:r>
            <a:r>
              <a:rPr spc="10" dirty="0"/>
              <a:t> </a:t>
            </a:r>
            <a:r>
              <a:rPr spc="-10" dirty="0"/>
              <a:t>Curation</a:t>
            </a:r>
            <a:r>
              <a:rPr spc="35" dirty="0"/>
              <a:t> </a:t>
            </a:r>
            <a:r>
              <a:rPr spc="-15" dirty="0"/>
              <a:t>(Post</a:t>
            </a:r>
            <a:r>
              <a:rPr spc="35" dirty="0"/>
              <a:t> </a:t>
            </a:r>
            <a:r>
              <a:rPr spc="-15" dirty="0"/>
              <a:t>creations,</a:t>
            </a:r>
            <a:r>
              <a:rPr spc="40" dirty="0"/>
              <a:t> </a:t>
            </a:r>
            <a:r>
              <a:rPr spc="-15" dirty="0"/>
              <a:t>Designs/Video </a:t>
            </a:r>
            <a:r>
              <a:rPr spc="-10" dirty="0"/>
              <a:t> </a:t>
            </a:r>
            <a:r>
              <a:rPr spc="-15" dirty="0"/>
              <a:t>Editing,</a:t>
            </a:r>
            <a:r>
              <a:rPr spc="40" dirty="0"/>
              <a:t> </a:t>
            </a:r>
            <a:r>
              <a:rPr spc="-20" dirty="0"/>
              <a:t>Ad</a:t>
            </a:r>
            <a:r>
              <a:rPr spc="35" dirty="0"/>
              <a:t> </a:t>
            </a:r>
            <a:r>
              <a:rPr spc="-15" dirty="0"/>
              <a:t>Campaigns</a:t>
            </a:r>
            <a:r>
              <a:rPr spc="65" dirty="0"/>
              <a:t> </a:t>
            </a:r>
            <a:r>
              <a:rPr spc="-20" dirty="0"/>
              <a:t>over</a:t>
            </a:r>
            <a:r>
              <a:rPr spc="55" dirty="0"/>
              <a:t> </a:t>
            </a:r>
            <a:r>
              <a:rPr spc="-10" dirty="0"/>
              <a:t>Social</a:t>
            </a:r>
            <a:r>
              <a:rPr spc="15" dirty="0"/>
              <a:t> </a:t>
            </a:r>
            <a:r>
              <a:rPr spc="-10" dirty="0"/>
              <a:t>Media</a:t>
            </a:r>
            <a:r>
              <a:rPr spc="10" dirty="0"/>
              <a:t> </a:t>
            </a:r>
            <a:r>
              <a:rPr spc="-15" dirty="0"/>
              <a:t>and</a:t>
            </a:r>
            <a:r>
              <a:rPr spc="10" dirty="0"/>
              <a:t> </a:t>
            </a:r>
            <a:r>
              <a:rPr spc="-5" dirty="0"/>
              <a:t>Email</a:t>
            </a:r>
            <a:r>
              <a:rPr spc="15" dirty="0"/>
              <a:t> </a:t>
            </a:r>
            <a:r>
              <a:rPr spc="-15" dirty="0"/>
              <a:t>Ideation</a:t>
            </a:r>
            <a:r>
              <a:rPr spc="60" dirty="0"/>
              <a:t> </a:t>
            </a:r>
            <a:r>
              <a:rPr spc="-15" dirty="0"/>
              <a:t>and</a:t>
            </a:r>
            <a:r>
              <a:rPr spc="10" dirty="0"/>
              <a:t> </a:t>
            </a:r>
            <a:r>
              <a:rPr spc="-10" dirty="0"/>
              <a:t>Creation)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1" y="746125"/>
            <a:ext cx="739609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5"/>
              </a:spcBef>
              <a:buChar char="●"/>
              <a:tabLst>
                <a:tab pos="329565" algn="l"/>
                <a:tab pos="330200" algn="l"/>
              </a:tabLst>
            </a:pPr>
            <a:r>
              <a:rPr sz="1400" spc="-10" dirty="0">
                <a:latin typeface="Microsoft Sans Serif"/>
                <a:cs typeface="Microsoft Sans Serif"/>
              </a:rPr>
              <a:t>Reflect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on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content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creation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and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curation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process,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discussing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challenges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faced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and</a:t>
            </a:r>
            <a:endParaRPr sz="1400" dirty="0">
              <a:latin typeface="Microsoft Sans Serif"/>
              <a:cs typeface="Microsoft Sans Serif"/>
            </a:endParaRPr>
          </a:p>
          <a:p>
            <a:pPr marL="329565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lessons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learned.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B7A-8933-A2C9-E9F6-1D496998E9B0}"/>
              </a:ext>
            </a:extLst>
          </p:cNvPr>
          <p:cNvSpPr txBox="1"/>
          <p:nvPr/>
        </p:nvSpPr>
        <p:spPr>
          <a:xfrm>
            <a:off x="228600" y="1321495"/>
            <a:ext cx="8915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9400"/>
            <a:r>
              <a:rPr lang="en-US" sz="1400" b="1" dirty="0"/>
              <a:t>1. Consistency is Key: </a:t>
            </a:r>
            <a:r>
              <a:rPr lang="en-US" sz="1400" dirty="0"/>
              <a:t>Maintaining a consistent tone, style, and frequency of content across platforms helps reinforce brand identity and improves audience recall.</a:t>
            </a:r>
          </a:p>
          <a:p>
            <a:pPr marL="329400"/>
            <a:r>
              <a:rPr lang="en-US" sz="1400" b="1" dirty="0"/>
              <a:t>2.Visual Appeal: </a:t>
            </a:r>
            <a:r>
              <a:rPr lang="en-US" sz="1400" dirty="0"/>
              <a:t>Eye-catching visuals, well-designed graphics, and professionally edited videos can significantly enhance the impact of content and ad campaigns.</a:t>
            </a:r>
          </a:p>
          <a:p>
            <a:pPr marL="329400"/>
            <a:r>
              <a:rPr lang="en-US" sz="1400" b="1" dirty="0"/>
              <a:t>3. A/B Testing: </a:t>
            </a:r>
            <a:r>
              <a:rPr lang="en-US" sz="1400" dirty="0"/>
              <a:t>Regularly conducting A/B + tests for ad campaigns and email subject lines allows for data-driven optimization and better results.</a:t>
            </a:r>
          </a:p>
          <a:p>
            <a:pPr marL="329400"/>
            <a:r>
              <a:rPr lang="en-US" sz="1400" b="1" dirty="0"/>
              <a:t>4.Know our Audience:</a:t>
            </a:r>
            <a:r>
              <a:rPr lang="en-US" sz="1400" dirty="0"/>
              <a:t> Understanding the target audience's interests, pain points, and preferences is fundamental in creating relevant and engaging content.</a:t>
            </a:r>
          </a:p>
          <a:p>
            <a:pPr marL="329400"/>
            <a:r>
              <a:rPr lang="en-US" sz="1400" b="1" dirty="0"/>
              <a:t>5. Engage with the Audience</a:t>
            </a:r>
            <a:r>
              <a:rPr lang="en-US" sz="1400" dirty="0"/>
              <a:t>: Responding to comments, messages, and feedback from the audience fosters a sense of community and builds trust.</a:t>
            </a:r>
          </a:p>
          <a:p>
            <a:r>
              <a:rPr lang="en-US" sz="1400" b="1" dirty="0"/>
              <a:t>       6. Long-Term Approach: </a:t>
            </a:r>
            <a:r>
              <a:rPr lang="en-US" sz="1400" dirty="0"/>
              <a:t>Content creation and marketing are not one-time endeavors. A              long-term, strategic approach is necessary to build brand awareness and achieve sustainable growth.</a:t>
            </a:r>
          </a:p>
          <a:p>
            <a:r>
              <a:rPr lang="en-US" sz="1400" dirty="0"/>
              <a:t>                           In conclusion, content creation and curation, along with thoughtful design, video editing, and well-executed ad campaigns, play a pivotal role in a successful marketing strategy. By understanding the challenges and incorporating the lessons learned, businesses can create compelling content that resonates with their target audience and drives results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527" y="0"/>
            <a:ext cx="7322354" cy="679673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900" spc="-5" dirty="0"/>
              <a:t>Part 1:</a:t>
            </a:r>
            <a:r>
              <a:rPr sz="1900" spc="10" dirty="0"/>
              <a:t> </a:t>
            </a:r>
            <a:r>
              <a:rPr sz="1900" spc="-5" dirty="0"/>
              <a:t>Brand</a:t>
            </a:r>
            <a:r>
              <a:rPr sz="1900" spc="10" dirty="0"/>
              <a:t> </a:t>
            </a:r>
            <a:r>
              <a:rPr sz="1900" spc="-15" dirty="0"/>
              <a:t>study,</a:t>
            </a:r>
            <a:r>
              <a:rPr sz="1900" spc="95" dirty="0"/>
              <a:t> </a:t>
            </a:r>
            <a:r>
              <a:rPr sz="1900" spc="-10" dirty="0"/>
              <a:t>Competitor</a:t>
            </a:r>
            <a:r>
              <a:rPr sz="1900" spc="50" dirty="0"/>
              <a:t> </a:t>
            </a:r>
            <a:r>
              <a:rPr sz="1900" spc="-15" dirty="0"/>
              <a:t>Analysis</a:t>
            </a:r>
            <a:r>
              <a:rPr sz="1900" spc="114" dirty="0"/>
              <a:t> </a:t>
            </a:r>
            <a:r>
              <a:rPr sz="1900" spc="-5" dirty="0"/>
              <a:t>&amp; Buyer’s/Audience’s</a:t>
            </a:r>
            <a:endParaRPr sz="1900" dirty="0"/>
          </a:p>
          <a:p>
            <a:pPr marL="3810" algn="ctr">
              <a:lnSpc>
                <a:spcPct val="100000"/>
              </a:lnSpc>
              <a:spcBef>
                <a:spcPts val="340"/>
              </a:spcBef>
            </a:pPr>
            <a:r>
              <a:rPr sz="1900" spc="-5" dirty="0"/>
              <a:t>Persona</a:t>
            </a:r>
            <a:endParaRPr sz="1900" dirty="0"/>
          </a:p>
        </p:txBody>
      </p:sp>
      <p:sp>
        <p:nvSpPr>
          <p:cNvPr id="3" name="object 3"/>
          <p:cNvSpPr txBox="1"/>
          <p:nvPr/>
        </p:nvSpPr>
        <p:spPr>
          <a:xfrm>
            <a:off x="931875" y="679673"/>
            <a:ext cx="6891070" cy="155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317500">
              <a:lnSpc>
                <a:spcPct val="100000"/>
              </a:lnSpc>
              <a:spcBef>
                <a:spcPts val="95"/>
              </a:spcBef>
              <a:buFont typeface="Microsoft Sans Serif"/>
              <a:buChar char="●"/>
              <a:tabLst>
                <a:tab pos="469265" algn="l"/>
                <a:tab pos="469900" algn="l"/>
              </a:tabLst>
            </a:pPr>
            <a:r>
              <a:rPr sz="1400" b="1" spc="-15" dirty="0">
                <a:latin typeface="Arial"/>
                <a:cs typeface="Arial"/>
              </a:rPr>
              <a:t>Competitor</a:t>
            </a:r>
            <a:r>
              <a:rPr sz="1400" b="1" spc="7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Analysis:</a:t>
            </a:r>
            <a:r>
              <a:rPr sz="1400" b="1" spc="130" dirty="0">
                <a:latin typeface="Arial"/>
                <a:cs typeface="Arial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Select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three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competitors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operating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in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same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industry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or</a:t>
            </a:r>
            <a:endParaRPr sz="1400" dirty="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niche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as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chosen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brand,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examine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their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USPs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and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online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communication.</a:t>
            </a:r>
            <a:endParaRPr sz="1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spc="-15" dirty="0">
                <a:latin typeface="Arial"/>
                <a:cs typeface="Arial"/>
              </a:rPr>
              <a:t>Competitor</a:t>
            </a:r>
            <a:r>
              <a:rPr sz="1400" b="1" spc="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1:</a:t>
            </a:r>
            <a:r>
              <a:rPr lang="en-IN" sz="1400" b="1" spc="-10" dirty="0">
                <a:latin typeface="Arial"/>
                <a:cs typeface="Arial"/>
              </a:rPr>
              <a:t> </a:t>
            </a:r>
            <a:r>
              <a:rPr lang="en-IN" sz="1400" b="0" i="0" dirty="0">
                <a:solidFill>
                  <a:srgbClr val="202124"/>
                </a:solidFill>
                <a:effectLst/>
                <a:latin typeface="Google Sans"/>
              </a:rPr>
              <a:t>Exide Industries</a:t>
            </a:r>
          </a:p>
          <a:p>
            <a:pPr marL="12700">
              <a:lnSpc>
                <a:spcPct val="100000"/>
              </a:lnSpc>
            </a:pPr>
            <a:r>
              <a:rPr lang="en-IN" sz="1400" dirty="0">
                <a:latin typeface="Arial"/>
                <a:cs typeface="Arial"/>
                <a:hlinkClick r:id="rId2"/>
              </a:rPr>
              <a:t>https://www.exideindustries.com/</a:t>
            </a:r>
            <a:endParaRPr lang="en-IN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IN" sz="1400" b="1" dirty="0">
                <a:latin typeface="Arial"/>
                <a:cs typeface="Arial"/>
              </a:rPr>
              <a:t>USP :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Google Sans"/>
              </a:rPr>
              <a:t>Superior customer service and warranty.</a:t>
            </a:r>
          </a:p>
          <a:p>
            <a:pPr marL="12700">
              <a:lnSpc>
                <a:spcPct val="100000"/>
              </a:lnSpc>
            </a:pPr>
            <a:r>
              <a:rPr lang="en-US" sz="1600" b="1" dirty="0">
                <a:solidFill>
                  <a:srgbClr val="202124"/>
                </a:solidFill>
                <a:latin typeface="Google Sans"/>
                <a:cs typeface="Arial"/>
              </a:rPr>
              <a:t>Online Communication : </a:t>
            </a:r>
            <a:r>
              <a:rPr lang="en-US" sz="1400" dirty="0">
                <a:solidFill>
                  <a:srgbClr val="202124"/>
                </a:solidFill>
                <a:latin typeface="Google Sans"/>
                <a:cs typeface="Arial"/>
              </a:rPr>
              <a:t>Provide toll free number and chat box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8527" y="2276767"/>
            <a:ext cx="2265660" cy="11400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b="1" spc="-15" dirty="0">
                <a:latin typeface="Arial"/>
                <a:cs typeface="Arial"/>
              </a:rPr>
              <a:t>Competitor</a:t>
            </a:r>
            <a:r>
              <a:rPr lang="en-IN" sz="1400" b="1" spc="30" dirty="0">
                <a:latin typeface="Arial"/>
                <a:cs typeface="Arial"/>
              </a:rPr>
              <a:t> </a:t>
            </a:r>
            <a:r>
              <a:rPr lang="en-IN" sz="1400" b="1" spc="-10" dirty="0">
                <a:latin typeface="Arial"/>
                <a:cs typeface="Arial"/>
              </a:rPr>
              <a:t>2: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dirty="0">
                <a:latin typeface="Arial"/>
                <a:cs typeface="Arial"/>
                <a:hlinkClick r:id="rId3"/>
              </a:rPr>
              <a:t>https://www.cgglobal.com/</a:t>
            </a:r>
            <a:endParaRPr lang="en-IN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b="1" dirty="0">
                <a:latin typeface="Arial"/>
                <a:cs typeface="Arial"/>
              </a:rPr>
              <a:t>USP :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IN" sz="1400" b="1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b="1" dirty="0">
                <a:latin typeface="Arial"/>
                <a:cs typeface="Arial"/>
              </a:rPr>
              <a:t>Online Communication 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8527" y="3490689"/>
            <a:ext cx="1244818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400" b="1" spc="-15">
                <a:latin typeface="Arial"/>
                <a:cs typeface="Arial"/>
              </a:rPr>
              <a:t>Competitor</a:t>
            </a:r>
            <a:r>
              <a:rPr lang="en-IN" sz="1400" b="1" spc="30">
                <a:latin typeface="Arial"/>
                <a:cs typeface="Arial"/>
              </a:rPr>
              <a:t> </a:t>
            </a:r>
            <a:r>
              <a:rPr lang="en-IN" sz="1400" b="1" spc="-10">
                <a:latin typeface="Arial"/>
                <a:cs typeface="Arial"/>
              </a:rPr>
              <a:t>3: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6EB5A-62A0-409A-D1AF-D1E4B3619277}"/>
              </a:ext>
            </a:extLst>
          </p:cNvPr>
          <p:cNvSpPr txBox="1"/>
          <p:nvPr/>
        </p:nvSpPr>
        <p:spPr>
          <a:xfrm>
            <a:off x="1981200" y="2234310"/>
            <a:ext cx="5142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02124"/>
                </a:solidFill>
                <a:effectLst/>
                <a:latin typeface="-apple-system"/>
              </a:rPr>
              <a:t>CG Power and Industrial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CC810-0A6B-6402-DCA5-144065E64354}"/>
              </a:ext>
            </a:extLst>
          </p:cNvPr>
          <p:cNvSpPr txBox="1"/>
          <p:nvPr/>
        </p:nvSpPr>
        <p:spPr>
          <a:xfrm>
            <a:off x="1295400" y="2752024"/>
            <a:ext cx="8001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  <a:latin typeface="-apple-system"/>
              </a:rPr>
              <a:t>CG</a:t>
            </a:r>
            <a:r>
              <a:rPr lang="en-US" sz="1400" b="0" i="0" dirty="0">
                <a:effectLst/>
                <a:latin typeface="-apple-system"/>
              </a:rPr>
              <a:t> is an engineering conglomerate with an impressive and diverse portfolio of products, </a:t>
            </a:r>
            <a:r>
              <a:rPr lang="en-US" sz="1400" b="1" i="0" dirty="0">
                <a:effectLst/>
                <a:latin typeface="-apple-system"/>
              </a:rPr>
              <a:t>solutions</a:t>
            </a:r>
            <a:r>
              <a:rPr lang="en-US" sz="1400" b="0" i="0" dirty="0">
                <a:effectLst/>
                <a:latin typeface="-apple-system"/>
              </a:rPr>
              <a:t> and </a:t>
            </a:r>
            <a:r>
              <a:rPr lang="en-US" sz="1400" b="1" i="0" dirty="0">
                <a:effectLst/>
                <a:latin typeface="-apple-system"/>
              </a:rPr>
              <a:t>services</a:t>
            </a:r>
            <a:r>
              <a:rPr lang="en-US" sz="1400" b="0" i="0" dirty="0">
                <a:effectLst/>
                <a:latin typeface="-apple-system"/>
              </a:rPr>
              <a:t> for </a:t>
            </a:r>
            <a:r>
              <a:rPr lang="en-US" sz="1400" b="1" i="0" dirty="0">
                <a:effectLst/>
                <a:latin typeface="-apple-system"/>
              </a:rPr>
              <a:t>Power and Industrial</a:t>
            </a:r>
            <a:r>
              <a:rPr lang="en-US" sz="1400" b="0" i="0" dirty="0">
                <a:effectLst/>
                <a:latin typeface="-apple-system"/>
              </a:rPr>
              <a:t> equipment and ...</a:t>
            </a:r>
          </a:p>
          <a:p>
            <a:r>
              <a:rPr lang="en-IN" sz="1400" dirty="0">
                <a:latin typeface="-apple-system"/>
              </a:rPr>
              <a:t>                                        Provide official website URL and chat 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3A56C-EF44-85D0-FF40-20386D8D2FCF}"/>
              </a:ext>
            </a:extLst>
          </p:cNvPr>
          <p:cNvSpPr txBox="1"/>
          <p:nvPr/>
        </p:nvSpPr>
        <p:spPr>
          <a:xfrm>
            <a:off x="1981200" y="3490689"/>
            <a:ext cx="213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400" b="0" i="0" dirty="0">
                <a:solidFill>
                  <a:srgbClr val="202124"/>
                </a:solidFill>
                <a:effectLst/>
                <a:latin typeface="-apple-system"/>
              </a:rPr>
              <a:t>Bajaj Electricals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956A6-F0C2-243A-8579-9151EF7FFA4B}"/>
              </a:ext>
            </a:extLst>
          </p:cNvPr>
          <p:cNvSpPr txBox="1"/>
          <p:nvPr/>
        </p:nvSpPr>
        <p:spPr>
          <a:xfrm>
            <a:off x="838200" y="3700625"/>
            <a:ext cx="61358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4"/>
              </a:rPr>
              <a:t>https://balajielectricalandelectronics.com/</a:t>
            </a:r>
            <a:endParaRPr lang="en-IN" sz="1400" dirty="0"/>
          </a:p>
          <a:p>
            <a:pPr algn="l"/>
            <a:r>
              <a:rPr lang="en-IN" sz="1600" b="1" dirty="0"/>
              <a:t>USP :</a:t>
            </a:r>
            <a:r>
              <a:rPr lang="en-IN" sz="1400" b="0" i="0" dirty="0">
                <a:solidFill>
                  <a:srgbClr val="4D5156"/>
                </a:solidFill>
                <a:effectLst/>
                <a:latin typeface="-apple-system"/>
              </a:rPr>
              <a:t>We are reputed service provider for </a:t>
            </a:r>
            <a:r>
              <a:rPr lang="en-IN" sz="1400" b="1" i="0" dirty="0">
                <a:solidFill>
                  <a:srgbClr val="5F6368"/>
                </a:solidFill>
                <a:effectLst/>
                <a:latin typeface="-apple-system"/>
              </a:rPr>
              <a:t>Home Electronics</a:t>
            </a:r>
            <a:r>
              <a:rPr lang="en-IN" sz="1400" b="0" i="0" dirty="0">
                <a:solidFill>
                  <a:srgbClr val="4D5156"/>
                </a:solidFill>
                <a:effectLst/>
                <a:latin typeface="-apple-system"/>
              </a:rPr>
              <a:t> &amp; Appliances Dealers, AC Dealers, DVD in Pune. We are a proprietorship company and is known to be a ...</a:t>
            </a:r>
          </a:p>
          <a:p>
            <a:r>
              <a:rPr lang="en-IN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Online Communication: </a:t>
            </a:r>
            <a:r>
              <a:rPr lang="en-IN" sz="1400" i="0" dirty="0">
                <a:solidFill>
                  <a:srgbClr val="202124"/>
                </a:solidFill>
                <a:effectLst/>
                <a:latin typeface="-apple-system"/>
              </a:rPr>
              <a:t>Provide contact number and email id</a:t>
            </a:r>
            <a:br>
              <a:rPr lang="en-IN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IN" sz="16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0325"/>
            <a:ext cx="7747965" cy="6567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4840" marR="5080" indent="-3152775">
              <a:lnSpc>
                <a:spcPct val="114900"/>
              </a:lnSpc>
              <a:spcBef>
                <a:spcPts val="100"/>
              </a:spcBef>
            </a:pPr>
            <a:r>
              <a:rPr sz="1900" spc="-5" dirty="0"/>
              <a:t>Part</a:t>
            </a:r>
            <a:r>
              <a:rPr sz="1900" spc="-10" dirty="0"/>
              <a:t> </a:t>
            </a:r>
            <a:r>
              <a:rPr sz="1900" spc="-5" dirty="0"/>
              <a:t>1:</a:t>
            </a:r>
            <a:r>
              <a:rPr sz="1900" spc="15" dirty="0"/>
              <a:t> </a:t>
            </a:r>
            <a:r>
              <a:rPr sz="1900" spc="-10" dirty="0"/>
              <a:t>Brand</a:t>
            </a:r>
            <a:r>
              <a:rPr sz="1900" spc="10" dirty="0"/>
              <a:t> </a:t>
            </a:r>
            <a:r>
              <a:rPr sz="1900" spc="-20" dirty="0"/>
              <a:t>study,</a:t>
            </a:r>
            <a:r>
              <a:rPr sz="1900" spc="95" dirty="0"/>
              <a:t> </a:t>
            </a:r>
            <a:r>
              <a:rPr sz="1900" spc="-10" dirty="0"/>
              <a:t>Competitor</a:t>
            </a:r>
            <a:r>
              <a:rPr sz="1900" spc="50" dirty="0"/>
              <a:t> </a:t>
            </a:r>
            <a:r>
              <a:rPr sz="1900" spc="-15" dirty="0"/>
              <a:t>Analysis</a:t>
            </a:r>
            <a:r>
              <a:rPr sz="1900" spc="120" dirty="0"/>
              <a:t> </a:t>
            </a:r>
            <a:r>
              <a:rPr sz="1900" spc="-5" dirty="0"/>
              <a:t>&amp; </a:t>
            </a:r>
            <a:r>
              <a:rPr sz="1900" spc="-10" dirty="0"/>
              <a:t>Buyer’s/Audience’s </a:t>
            </a:r>
            <a:r>
              <a:rPr sz="1900" spc="-515" dirty="0"/>
              <a:t> </a:t>
            </a:r>
            <a:r>
              <a:rPr sz="1900" spc="-5" dirty="0"/>
              <a:t>Persona</a:t>
            </a:r>
            <a:endParaRPr sz="1900"/>
          </a:p>
        </p:txBody>
      </p:sp>
      <p:sp>
        <p:nvSpPr>
          <p:cNvPr id="3" name="object 3"/>
          <p:cNvSpPr txBox="1"/>
          <p:nvPr/>
        </p:nvSpPr>
        <p:spPr>
          <a:xfrm>
            <a:off x="957592" y="793243"/>
            <a:ext cx="665035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5"/>
              </a:spcBef>
              <a:buFont typeface="Microsoft Sans Serif"/>
              <a:buChar char="●"/>
              <a:tabLst>
                <a:tab pos="329565" algn="l"/>
                <a:tab pos="330200" algn="l"/>
              </a:tabLst>
            </a:pPr>
            <a:r>
              <a:rPr sz="1400" b="1" spc="-15" dirty="0">
                <a:latin typeface="Arial"/>
                <a:cs typeface="Arial"/>
              </a:rPr>
              <a:t>Buyer's/Audience's</a:t>
            </a:r>
            <a:r>
              <a:rPr sz="1400" b="1" spc="1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Persona:</a:t>
            </a:r>
            <a:r>
              <a:rPr sz="1400" b="1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Clearly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define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target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audience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for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chosen</a:t>
            </a:r>
            <a:endParaRPr sz="1400" dirty="0">
              <a:latin typeface="Microsoft Sans Serif"/>
              <a:cs typeface="Microsoft Sans Serif"/>
            </a:endParaRPr>
          </a:p>
          <a:p>
            <a:pPr marL="329565">
              <a:lnSpc>
                <a:spcPct val="100000"/>
              </a:lnSpc>
            </a:pPr>
            <a:r>
              <a:rPr sz="1400" spc="-15" dirty="0">
                <a:latin typeface="Microsoft Sans Serif"/>
                <a:cs typeface="Microsoft Sans Serif"/>
              </a:rPr>
              <a:t>brand.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Consider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demographics,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psychographics,</a:t>
            </a:r>
            <a:r>
              <a:rPr sz="1400" spc="1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behaviors,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interests.</a:t>
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1026" name="Picture 2" descr="6 Factors to Consider When Building Your Buyer Personas">
            <a:extLst>
              <a:ext uri="{FF2B5EF4-FFF2-40B4-BE49-F238E27FC236}">
                <a16:creationId xmlns:a16="http://schemas.microsoft.com/office/drawing/2014/main" id="{B62BB702-CDB9-AE4A-DFFE-57988334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53117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8F727-4F1F-EE7F-CF28-9639037811D8}"/>
              </a:ext>
            </a:extLst>
          </p:cNvPr>
          <p:cNvSpPr txBox="1"/>
          <p:nvPr/>
        </p:nvSpPr>
        <p:spPr>
          <a:xfrm>
            <a:off x="207645" y="1244727"/>
            <a:ext cx="482155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HAVELLS INDIA LIMITED</a:t>
            </a:r>
          </a:p>
          <a:p>
            <a:r>
              <a:rPr lang="en-IN" sz="1400" b="1" dirty="0"/>
              <a:t>Demographics :</a:t>
            </a:r>
          </a:p>
          <a:p>
            <a:r>
              <a:rPr lang="en-IN" sz="1400" dirty="0"/>
              <a:t>Age Range : All Age Groups</a:t>
            </a:r>
          </a:p>
          <a:p>
            <a:r>
              <a:rPr lang="en-IN" sz="1400" dirty="0"/>
              <a:t>Gender : All</a:t>
            </a:r>
          </a:p>
          <a:p>
            <a:r>
              <a:rPr lang="en-IN" sz="1400" dirty="0"/>
              <a:t>Marital Status : Both (married/unmarried)</a:t>
            </a:r>
          </a:p>
          <a:p>
            <a:r>
              <a:rPr lang="en-IN" sz="1400" dirty="0"/>
              <a:t>Location : All Over India</a:t>
            </a:r>
          </a:p>
          <a:p>
            <a:r>
              <a:rPr lang="en-IN" sz="1400" dirty="0"/>
              <a:t>Income : 2,00,000</a:t>
            </a:r>
          </a:p>
          <a:p>
            <a:r>
              <a:rPr lang="en-IN" sz="1400" dirty="0"/>
              <a:t>Education : At least 10</a:t>
            </a:r>
          </a:p>
          <a:p>
            <a:r>
              <a:rPr lang="en-IN" sz="1400" b="1" dirty="0"/>
              <a:t>Information Gathering :</a:t>
            </a:r>
          </a:p>
          <a:p>
            <a:r>
              <a:rPr lang="en-IN" sz="1400" dirty="0"/>
              <a:t>How do they get their information :</a:t>
            </a:r>
          </a:p>
          <a:p>
            <a:r>
              <a:rPr lang="en-IN" sz="1400" dirty="0"/>
              <a:t>Community Platform, </a:t>
            </a:r>
            <a:r>
              <a:rPr lang="en-IN" sz="1400" dirty="0" err="1"/>
              <a:t>Youtube</a:t>
            </a:r>
            <a:r>
              <a:rPr lang="en-IN" sz="1400" dirty="0"/>
              <a:t> ads, Facebook and Instagram ads</a:t>
            </a:r>
          </a:p>
          <a:p>
            <a:r>
              <a:rPr lang="en-IN" sz="1400" b="1" dirty="0"/>
              <a:t>Value &amp; Fears :</a:t>
            </a:r>
          </a:p>
          <a:p>
            <a:r>
              <a:rPr lang="en-IN" sz="1400" dirty="0"/>
              <a:t>What do you they value in their professional life :</a:t>
            </a:r>
          </a:p>
          <a:p>
            <a:r>
              <a:rPr lang="en-IN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F15A3-B2BC-892F-55C3-FBE47F2278B3}"/>
              </a:ext>
            </a:extLst>
          </p:cNvPr>
          <p:cNvSpPr txBox="1"/>
          <p:nvPr/>
        </p:nvSpPr>
        <p:spPr>
          <a:xfrm>
            <a:off x="-1371600" y="4022725"/>
            <a:ext cx="72390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effectLst/>
                <a:latin typeface="-apple-system"/>
              </a:rPr>
              <a:t>A commitment to surpass our customer expectations</a:t>
            </a:r>
          </a:p>
          <a:p>
            <a:br>
              <a:rPr lang="en-US" sz="1400" b="0" i="0" dirty="0">
                <a:solidFill>
                  <a:srgbClr val="3B3B3B"/>
                </a:solidFill>
                <a:effectLst/>
                <a:latin typeface="Roboto" panose="020F0502020204030204" pitchFamily="2" charset="0"/>
              </a:rPr>
            </a:b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67C2E-5247-B3CE-C9EC-090A7E004B42}"/>
              </a:ext>
            </a:extLst>
          </p:cNvPr>
          <p:cNvSpPr txBox="1"/>
          <p:nvPr/>
        </p:nvSpPr>
        <p:spPr>
          <a:xfrm>
            <a:off x="228600" y="4251325"/>
            <a:ext cx="480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A commitment to set standards for our business and transactions based on mutual trust.</a:t>
            </a:r>
            <a:endParaRPr lang="en-IN" sz="1400" dirty="0">
              <a:latin typeface="-apple-syste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554" y="552703"/>
            <a:ext cx="38303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/>
              <a:t>Part</a:t>
            </a:r>
            <a:r>
              <a:rPr sz="1900" spc="-25" dirty="0"/>
              <a:t> </a:t>
            </a:r>
            <a:r>
              <a:rPr sz="1900" spc="-5" dirty="0"/>
              <a:t>2:</a:t>
            </a:r>
            <a:r>
              <a:rPr sz="1900" spc="5" dirty="0"/>
              <a:t> </a:t>
            </a:r>
            <a:r>
              <a:rPr sz="1900" dirty="0"/>
              <a:t>SEO</a:t>
            </a:r>
            <a:r>
              <a:rPr sz="1900" spc="-45" dirty="0"/>
              <a:t> </a:t>
            </a:r>
            <a:r>
              <a:rPr sz="1900" spc="-5" dirty="0"/>
              <a:t>&amp;</a:t>
            </a:r>
            <a:r>
              <a:rPr sz="1900" spc="-15" dirty="0"/>
              <a:t> </a:t>
            </a:r>
            <a:r>
              <a:rPr sz="1900" spc="-5" dirty="0"/>
              <a:t>Keyword</a:t>
            </a:r>
            <a:r>
              <a:rPr sz="1900" spc="5" dirty="0"/>
              <a:t> </a:t>
            </a:r>
            <a:r>
              <a:rPr sz="1900" spc="-5" dirty="0"/>
              <a:t>Research</a:t>
            </a:r>
            <a:endParaRPr sz="1900"/>
          </a:p>
        </p:txBody>
      </p:sp>
      <p:sp>
        <p:nvSpPr>
          <p:cNvPr id="3" name="object 3"/>
          <p:cNvSpPr txBox="1"/>
          <p:nvPr/>
        </p:nvSpPr>
        <p:spPr>
          <a:xfrm>
            <a:off x="994359" y="1410461"/>
            <a:ext cx="7148195" cy="2799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indent="-318135">
              <a:lnSpc>
                <a:spcPct val="100000"/>
              </a:lnSpc>
              <a:spcBef>
                <a:spcPts val="90"/>
              </a:spcBef>
              <a:buFont typeface="Microsoft Sans Serif"/>
              <a:buChar char="●"/>
              <a:tabLst>
                <a:tab pos="469265" algn="l"/>
                <a:tab pos="470534" algn="l"/>
              </a:tabLst>
            </a:pPr>
            <a:r>
              <a:rPr sz="1400" b="1" spc="-5" dirty="0">
                <a:latin typeface="Arial"/>
                <a:cs typeface="Arial"/>
              </a:rPr>
              <a:t>SEO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Audit:</a:t>
            </a:r>
            <a:r>
              <a:rPr sz="1400" b="1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Do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an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SEO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audit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of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brands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website</a:t>
            </a:r>
            <a:endParaRPr sz="1400">
              <a:latin typeface="Microsoft Sans Serif"/>
              <a:cs typeface="Microsoft Sans Serif"/>
            </a:endParaRPr>
          </a:p>
          <a:p>
            <a:pPr marL="469900" marR="116205" indent="-317500">
              <a:lnSpc>
                <a:spcPct val="100000"/>
              </a:lnSpc>
              <a:buFont typeface="Microsoft Sans Serif"/>
              <a:buChar char="●"/>
              <a:tabLst>
                <a:tab pos="469265" algn="l"/>
                <a:tab pos="470534" algn="l"/>
              </a:tabLst>
            </a:pPr>
            <a:r>
              <a:rPr sz="1400" b="1" spc="-20" dirty="0">
                <a:latin typeface="Arial"/>
                <a:cs typeface="Arial"/>
              </a:rPr>
              <a:t>Keyword</a:t>
            </a:r>
            <a:r>
              <a:rPr sz="1400" b="1" spc="7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Research:</a:t>
            </a:r>
            <a:r>
              <a:rPr sz="1400" b="1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Define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Research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Objectives,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Brainstorm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Seed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Keywords, </a:t>
            </a:r>
            <a:r>
              <a:rPr sz="1400" spc="-15" dirty="0">
                <a:latin typeface="Microsoft Sans Serif"/>
                <a:cs typeface="Microsoft Sans Serif"/>
              </a:rPr>
              <a:t> Utilize </a:t>
            </a:r>
            <a:r>
              <a:rPr sz="1400" spc="-20" dirty="0">
                <a:latin typeface="Microsoft Sans Serif"/>
                <a:cs typeface="Microsoft Sans Serif"/>
              </a:rPr>
              <a:t>Keyword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Research Tools </a:t>
            </a:r>
            <a:r>
              <a:rPr sz="1400" spc="-15" dirty="0">
                <a:latin typeface="Microsoft Sans Serif"/>
                <a:cs typeface="Microsoft Sans Serif"/>
              </a:rPr>
              <a:t>(SEMrush </a:t>
            </a:r>
            <a:r>
              <a:rPr sz="1400" spc="-10" dirty="0">
                <a:latin typeface="Microsoft Sans Serif"/>
                <a:cs typeface="Microsoft Sans Serif"/>
              </a:rPr>
              <a:t>or </a:t>
            </a:r>
            <a:r>
              <a:rPr sz="1400" spc="-25" dirty="0">
                <a:latin typeface="Microsoft Sans Serif"/>
                <a:cs typeface="Microsoft Sans Serif"/>
              </a:rPr>
              <a:t>Moz </a:t>
            </a:r>
            <a:r>
              <a:rPr sz="1400" spc="-20" dirty="0">
                <a:latin typeface="Microsoft Sans Serif"/>
                <a:cs typeface="Microsoft Sans Serif"/>
              </a:rPr>
              <a:t>Keyword</a:t>
            </a:r>
            <a:r>
              <a:rPr sz="1400" spc="-15" dirty="0">
                <a:latin typeface="Microsoft Sans Serif"/>
                <a:cs typeface="Microsoft Sans Serif"/>
              </a:rPr>
              <a:t> Explorer),Analyze </a:t>
            </a:r>
            <a:r>
              <a:rPr sz="1400" spc="-10" dirty="0">
                <a:latin typeface="Microsoft Sans Serif"/>
                <a:cs typeface="Microsoft Sans Serif"/>
              </a:rPr>
              <a:t> Competitor </a:t>
            </a:r>
            <a:r>
              <a:rPr sz="1400" spc="-20" dirty="0">
                <a:latin typeface="Microsoft Sans Serif"/>
                <a:cs typeface="Microsoft Sans Serif"/>
              </a:rPr>
              <a:t>Keywords,</a:t>
            </a:r>
            <a:r>
              <a:rPr sz="1400" spc="-15" dirty="0">
                <a:latin typeface="Microsoft Sans Serif"/>
                <a:cs typeface="Microsoft Sans Serif"/>
              </a:rPr>
              <a:t> Long-tail </a:t>
            </a:r>
            <a:r>
              <a:rPr sz="1400" spc="-20" dirty="0">
                <a:latin typeface="Microsoft Sans Serif"/>
                <a:cs typeface="Microsoft Sans Serif"/>
              </a:rPr>
              <a:t>Keyword</a:t>
            </a:r>
            <a:r>
              <a:rPr sz="1400" spc="-15" dirty="0">
                <a:latin typeface="Microsoft Sans Serif"/>
                <a:cs typeface="Microsoft Sans Serif"/>
              </a:rPr>
              <a:t> Exploration</a:t>
            </a:r>
            <a:r>
              <a:rPr sz="1400" spc="-10" dirty="0">
                <a:latin typeface="Microsoft Sans Serif"/>
                <a:cs typeface="Microsoft Sans Serif"/>
              </a:rPr>
              <a:t> (specific, </a:t>
            </a:r>
            <a:r>
              <a:rPr sz="1400" spc="-15" dirty="0">
                <a:latin typeface="Microsoft Sans Serif"/>
                <a:cs typeface="Microsoft Sans Serif"/>
              </a:rPr>
              <a:t>longer phrases) </a:t>
            </a:r>
            <a:r>
              <a:rPr sz="1400" spc="-10" dirty="0">
                <a:latin typeface="Microsoft Sans Serif"/>
                <a:cs typeface="Microsoft Sans Serif"/>
              </a:rPr>
              <a:t>that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align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with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research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objectives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and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have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lower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competition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but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higher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conversion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potential.</a:t>
            </a:r>
            <a:endParaRPr sz="1400">
              <a:latin typeface="Microsoft Sans Serif"/>
              <a:cs typeface="Microsoft Sans Serif"/>
            </a:endParaRPr>
          </a:p>
          <a:p>
            <a:pPr marL="469900" indent="-318135">
              <a:lnSpc>
                <a:spcPct val="100000"/>
              </a:lnSpc>
              <a:spcBef>
                <a:spcPts val="5"/>
              </a:spcBef>
              <a:buFont typeface="Microsoft Sans Serif"/>
              <a:buChar char="●"/>
              <a:tabLst>
                <a:tab pos="469265" algn="l"/>
                <a:tab pos="470534" algn="l"/>
              </a:tabLst>
            </a:pPr>
            <a:r>
              <a:rPr sz="1400" b="1" spc="-10" dirty="0">
                <a:latin typeface="Arial"/>
                <a:cs typeface="Arial"/>
              </a:rPr>
              <a:t>On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page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Optimization:</a:t>
            </a:r>
            <a:r>
              <a:rPr sz="1400" b="1" spc="85" dirty="0">
                <a:latin typeface="Arial"/>
                <a:cs typeface="Arial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Meta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Tag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optimization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&amp;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content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optimization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Reflect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on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process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of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conducting</a:t>
            </a:r>
            <a:r>
              <a:rPr sz="1400" spc="8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keyword</a:t>
            </a:r>
            <a:r>
              <a:rPr sz="1400" spc="10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research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and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SEO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recommendations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Microsoft Sans Serif"/>
                <a:cs typeface="Microsoft Sans Serif"/>
              </a:rPr>
              <a:t>provided.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Document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challenges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faced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during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research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and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analysis</a:t>
            </a:r>
            <a:r>
              <a:rPr sz="1400" spc="10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phase,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well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the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key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Microsoft Sans Serif"/>
                <a:cs typeface="Microsoft Sans Serif"/>
              </a:rPr>
              <a:t>insights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gained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from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keyword</a:t>
            </a:r>
            <a:r>
              <a:rPr sz="1400" spc="10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research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process.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728B-B2D8-817F-B469-CF8204A0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5A497-5267-70EE-9D5A-52A324887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68E4F-A96E-48C4-4889-96A589AD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8925"/>
            <a:ext cx="84582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9829E-3BF1-1289-B4C0-38C6FE64526F}"/>
              </a:ext>
            </a:extLst>
          </p:cNvPr>
          <p:cNvSpPr txBox="1"/>
          <p:nvPr/>
        </p:nvSpPr>
        <p:spPr>
          <a:xfrm>
            <a:off x="228600" y="3946525"/>
            <a:ext cx="8191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Google Sans"/>
              </a:rPr>
              <a:t>Summary :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Search engine optimization (SEO)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practice of orienting your website to rank higher on a search engine results page (SERP) so that you receive more traffic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829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EC9A-25AF-F7CB-DE8E-AD737BB7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780DC-26EA-D4B7-C7AE-C13A5E093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A60BE-8E49-72AB-8A04-E59512D3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4" y="60325"/>
            <a:ext cx="888099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8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16FD83-5716-2E2D-3071-12D679901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00369"/>
              </p:ext>
            </p:extLst>
          </p:nvPr>
        </p:nvGraphicFramePr>
        <p:xfrm>
          <a:off x="304800" y="365125"/>
          <a:ext cx="6553199" cy="731520"/>
        </p:xfrm>
        <a:graphic>
          <a:graphicData uri="http://schemas.openxmlformats.org/drawingml/2006/table">
            <a:tbl>
              <a:tblPr/>
              <a:tblGrid>
                <a:gridCol w="2110641">
                  <a:extLst>
                    <a:ext uri="{9D8B030D-6E8A-4147-A177-3AD203B41FA5}">
                      <a16:colId xmlns:a16="http://schemas.microsoft.com/office/drawing/2014/main" val="2200345331"/>
                    </a:ext>
                  </a:extLst>
                </a:gridCol>
                <a:gridCol w="2679638">
                  <a:extLst>
                    <a:ext uri="{9D8B030D-6E8A-4147-A177-3AD203B41FA5}">
                      <a16:colId xmlns:a16="http://schemas.microsoft.com/office/drawing/2014/main" val="3550391180"/>
                    </a:ext>
                  </a:extLst>
                </a:gridCol>
                <a:gridCol w="1762920">
                  <a:extLst>
                    <a:ext uri="{9D8B030D-6E8A-4147-A177-3AD203B41FA5}">
                      <a16:colId xmlns:a16="http://schemas.microsoft.com/office/drawing/2014/main" val="335165011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home appliances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Medium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33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induction cooker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86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micro oven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17696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9E0640-86FE-760B-8594-D48440417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349026"/>
              </p:ext>
            </p:extLst>
          </p:nvPr>
        </p:nvGraphicFramePr>
        <p:xfrm>
          <a:off x="304800" y="2757805"/>
          <a:ext cx="6781800" cy="731520"/>
        </p:xfrm>
        <a:graphic>
          <a:graphicData uri="http://schemas.openxmlformats.org/drawingml/2006/table">
            <a:tbl>
              <a:tblPr/>
              <a:tblGrid>
                <a:gridCol w="3082636">
                  <a:extLst>
                    <a:ext uri="{9D8B030D-6E8A-4147-A177-3AD203B41FA5}">
                      <a16:colId xmlns:a16="http://schemas.microsoft.com/office/drawing/2014/main" val="3738706074"/>
                    </a:ext>
                  </a:extLst>
                </a:gridCol>
                <a:gridCol w="2231242">
                  <a:extLst>
                    <a:ext uri="{9D8B030D-6E8A-4147-A177-3AD203B41FA5}">
                      <a16:colId xmlns:a16="http://schemas.microsoft.com/office/drawing/2014/main" val="2548449057"/>
                    </a:ext>
                  </a:extLst>
                </a:gridCol>
                <a:gridCol w="1467922">
                  <a:extLst>
                    <a:ext uri="{9D8B030D-6E8A-4147-A177-3AD203B41FA5}">
                      <a16:colId xmlns:a16="http://schemas.microsoft.com/office/drawing/2014/main" val="3490370496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grooming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Low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69372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 err="1">
                          <a:effectLst/>
                        </a:rPr>
                        <a:t>lg</a:t>
                      </a:r>
                      <a:r>
                        <a:rPr lang="en-IN" sz="1400" dirty="0">
                          <a:effectLst/>
                        </a:rPr>
                        <a:t> air conditioner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90264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best air purifiers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5000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High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857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DBFB0B8-E764-E682-9CC2-D4B510EFCF2B}"/>
              </a:ext>
            </a:extLst>
          </p:cNvPr>
          <p:cNvSpPr txBox="1"/>
          <p:nvPr/>
        </p:nvSpPr>
        <p:spPr>
          <a:xfrm>
            <a:off x="252045" y="1134657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Meta Title </a:t>
            </a:r>
          </a:p>
          <a:p>
            <a:r>
              <a:rPr lang="en-US" sz="1400" dirty="0"/>
              <a:t>find the Best home appliances and products                                                                              58     </a:t>
            </a:r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A1857-7680-502F-9B3F-661543F6B077}"/>
              </a:ext>
            </a:extLst>
          </p:cNvPr>
          <p:cNvSpPr txBox="1"/>
          <p:nvPr/>
        </p:nvSpPr>
        <p:spPr>
          <a:xfrm>
            <a:off x="252045" y="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keywords : Home appliances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752C2-B919-C39E-D81C-AFC8DE910723}"/>
              </a:ext>
            </a:extLst>
          </p:cNvPr>
          <p:cNvSpPr txBox="1"/>
          <p:nvPr/>
        </p:nvSpPr>
        <p:spPr>
          <a:xfrm>
            <a:off x="228600" y="1739363"/>
            <a:ext cx="708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Meta Description</a:t>
            </a:r>
          </a:p>
          <a:p>
            <a:r>
              <a:rPr lang="en-US" sz="1400" dirty="0"/>
              <a:t> buy new home appliances and products in the very safety and useful                                  74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85A80-87ED-680A-9B03-4CB9F658F532}"/>
              </a:ext>
            </a:extLst>
          </p:cNvPr>
          <p:cNvSpPr txBox="1"/>
          <p:nvPr/>
        </p:nvSpPr>
        <p:spPr>
          <a:xfrm>
            <a:off x="304800" y="2375654"/>
            <a:ext cx="655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keywords : Grooming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6F311-90AD-0EED-F73F-0DF57CAE86C7}"/>
              </a:ext>
            </a:extLst>
          </p:cNvPr>
          <p:cNvSpPr txBox="1"/>
          <p:nvPr/>
        </p:nvSpPr>
        <p:spPr>
          <a:xfrm>
            <a:off x="228600" y="3565525"/>
            <a:ext cx="685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Meta Title </a:t>
            </a:r>
          </a:p>
          <a:p>
            <a:r>
              <a:rPr lang="en-US" sz="1400" dirty="0"/>
              <a:t>find the Best grooming products                                                                                                       52      </a:t>
            </a:r>
            <a:endParaRPr lang="en-I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EA667-8702-1924-8362-F20077D3BD28}"/>
              </a:ext>
            </a:extLst>
          </p:cNvPr>
          <p:cNvSpPr txBox="1"/>
          <p:nvPr/>
        </p:nvSpPr>
        <p:spPr>
          <a:xfrm>
            <a:off x="228600" y="4098925"/>
            <a:ext cx="708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Meta Description</a:t>
            </a:r>
          </a:p>
          <a:p>
            <a:r>
              <a:rPr lang="en-US" sz="1400" dirty="0"/>
              <a:t> buy new grooming products and which can use is very easy and safe                                     73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4830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</TotalTime>
  <Words>2473</Words>
  <Application>Microsoft Office PowerPoint</Application>
  <PresentationFormat>Custom</PresentationFormat>
  <Paragraphs>268</Paragraphs>
  <Slides>31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-apple-system</vt:lpstr>
      <vt:lpstr>arial</vt:lpstr>
      <vt:lpstr>arial</vt:lpstr>
      <vt:lpstr>Arial Black</vt:lpstr>
      <vt:lpstr>Calibri</vt:lpstr>
      <vt:lpstr>Google Sans</vt:lpstr>
      <vt:lpstr>inherit</vt:lpstr>
      <vt:lpstr>Microsoft Sans Serif</vt:lpstr>
      <vt:lpstr>Roboto</vt:lpstr>
      <vt:lpstr>Office Theme</vt:lpstr>
      <vt:lpstr>Comprehensive Digital Marketing  Project Work</vt:lpstr>
      <vt:lpstr>Part 1: Brand study, Competitor Analysis &amp; Buyer’s/Audience’s  Persona</vt:lpstr>
      <vt:lpstr>Part 1: Brand study, Competitor Analysis &amp; Buyer’s/Audience’s  Persona</vt:lpstr>
      <vt:lpstr>Part 1: Brand study, Competitor Analysis &amp; Buyer’s/Audience’s Persona</vt:lpstr>
      <vt:lpstr>Part 1: Brand study, Competitor Analysis &amp; Buyer’s/Audience’s  Persona</vt:lpstr>
      <vt:lpstr>Part 2: SEO &amp; Keyword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Content Ideas and Marketing Strategies</vt:lpstr>
      <vt:lpstr>Part 3: Content Ideas and Marketing Strategies</vt:lpstr>
      <vt:lpstr>Part 3: Content Ideas and Marketing Strategies</vt:lpstr>
      <vt:lpstr>PowerPoint Presentation</vt:lpstr>
      <vt:lpstr>Part 4: Content Creation and Curation (Post creations, Designs/Video Editing, Ad Campaigns over  Social Media and Email Ideation and Creation)</vt:lpstr>
      <vt:lpstr>Part 4: Content Creation and Curation (Post creations, Designs/Video Editing, Ad Campaigns over  Social Media and Email Ideation and Creation)</vt:lpstr>
      <vt:lpstr>Part 4: Content Creation and Curation (Post creations, Designs/Video Editing, Ad Campaigns over  Social Media and Email Ideation and Creation)</vt:lpstr>
      <vt:lpstr>Part 4: Content Creation and Curation (Post creations, Designs/Video Editing, Ad Campaigns over                                                            Social Media and Email Ideation and Creation)</vt:lpstr>
      <vt:lpstr>Part 4: Content Creation and Curation (Post creations, Designs/Video Editing, Ad Campaigns over  Social Media and Email Ideation and Creation)</vt:lpstr>
      <vt:lpstr>Part 4: Content Creation and Curation (Post creations, Designs/Video Editing, Ad Campaigns over  Social Media and Email Ideation and Creation)</vt:lpstr>
      <vt:lpstr>Designs/Video Editing</vt:lpstr>
      <vt:lpstr>Part 4: Content Creation and Curation (Post creations, Designs/Video Editing, Ad Campaigns over  Social Media and Email Ideation and Creation)</vt:lpstr>
      <vt:lpstr>Part 4: Content Creation and Curation (Post creations, Designs/Video Editing, Ad Campaigns over  Social Media and Email Ideation and Creation)</vt:lpstr>
      <vt:lpstr>Part 4: Content Creation and Curation (Post creations, Designs/Video Editing, Ad Campaigns over  Social Media and Email Ideation and Creation)</vt:lpstr>
      <vt:lpstr>Part 4: Content Creation and Curation (Post creations, Designs/Video Editing, Ad Campaigns over  Social Media and Email Ideation and Creation)</vt:lpstr>
      <vt:lpstr>Part 4: Content Creation and Curation (Post creations, Designs/Video Editing, Ad Campaigns over  Social Media and Email Ideation and Creation)</vt:lpstr>
      <vt:lpstr>Part 4: Content Creation and Curation (Post creations, Designs/Video Editing, Ad Campaigns over  Social Media and Email Ideation and Creation)</vt:lpstr>
      <vt:lpstr>Email Ad Campaign 1 - Brand Awareness (insert emailer image)</vt:lpstr>
      <vt:lpstr>Email Ad Campaign 2 - Lead Generation (insert emailer image)</vt:lpstr>
      <vt:lpstr>Part 4: Content Creation and Curation (Post creations, Designs/Video  Editing, Ad Campaigns over Social Media and Email Ideation and Creation)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Digital Marketing  Project Work</dc:title>
  <dc:creator>prasanth kumar kunche</dc:creator>
  <cp:lastModifiedBy>prasanth kumar kunche</cp:lastModifiedBy>
  <cp:revision>4</cp:revision>
  <dcterms:created xsi:type="dcterms:W3CDTF">2023-07-26T08:32:29Z</dcterms:created>
  <dcterms:modified xsi:type="dcterms:W3CDTF">2023-08-04T08:55:53Z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2023-07-26T00:00:00Z</vt:filetime>
  </property>
</Properties>
</file>